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272" r:id="rId3"/>
    <p:sldId id="291" r:id="rId4"/>
    <p:sldId id="290" r:id="rId5"/>
    <p:sldId id="289" r:id="rId6"/>
    <p:sldId id="277" r:id="rId7"/>
    <p:sldId id="285" r:id="rId8"/>
    <p:sldId id="267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91D34-F756-4114-8A93-ACB1EA1755CA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9F06E-F5D7-4FFD-8623-2BEB711D36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7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9F06E-F5D7-4FFD-8623-2BEB711D36C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40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ea typeface="ＭＳ Ｐ明朝" charset="-128"/>
            </a:endParaRPr>
          </a:p>
        </p:txBody>
      </p:sp>
      <p:sp>
        <p:nvSpPr>
          <p:cNvPr id="829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655044" indent="-250587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006745" indent="-2007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411201" indent="-2007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1814192" indent="-200763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236233" indent="-2007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658274" indent="-2007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080315" indent="-2007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502357" indent="-200763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DF30B5C-DD28-49FE-AF4D-690CAF331CBC}" type="slidenum">
              <a:rPr lang="ja-JP" altLang="en-US" sz="1000">
                <a:solidFill>
                  <a:srgbClr val="000000"/>
                </a:solidFill>
                <a:ea typeface="ＭＳ Ｐゴシック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ja-JP" altLang="en-US" sz="100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126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6109" indent="-286965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7859" indent="-229572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7003" indent="-229572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66147" indent="-229572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25291" indent="-229572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84434" indent="-229572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43578" indent="-229572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902722" indent="-229572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D35EBE24-9AC3-43D3-BDE0-3E528194380D}" type="slidenum">
              <a:rPr lang="ja-JP" altLang="en-US" smtClean="0"/>
              <a:pPr eaLnBrk="1" hangingPunct="1"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987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1D01-FBCA-4E66-92D2-BB13CA43273E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323-7151-497F-B862-94EC47081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84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1D01-FBCA-4E66-92D2-BB13CA43273E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323-7151-497F-B862-94EC47081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09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1D01-FBCA-4E66-92D2-BB13CA43273E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323-7151-497F-B862-94EC47081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04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1D01-FBCA-4E66-92D2-BB13CA43273E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323-7151-497F-B862-94EC47081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39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1D01-FBCA-4E66-92D2-BB13CA43273E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323-7151-497F-B862-94EC47081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15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1D01-FBCA-4E66-92D2-BB13CA43273E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323-7151-497F-B862-94EC47081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17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1D01-FBCA-4E66-92D2-BB13CA43273E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323-7151-497F-B862-94EC47081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01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1D01-FBCA-4E66-92D2-BB13CA43273E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323-7151-497F-B862-94EC47081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36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1D01-FBCA-4E66-92D2-BB13CA43273E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323-7151-497F-B862-94EC47081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05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1D01-FBCA-4E66-92D2-BB13CA43273E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323-7151-497F-B862-94EC47081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95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1D01-FBCA-4E66-92D2-BB13CA43273E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1323-7151-497F-B862-94EC47081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55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81D01-FBCA-4E66-92D2-BB13CA43273E}" type="datetimeFigureOut">
              <a:rPr kumimoji="1" lang="ja-JP" altLang="en-US" smtClean="0"/>
              <a:t>2020/10/25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1323-7151-497F-B862-94EC47081D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35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27584" y="1197620"/>
            <a:ext cx="74888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水エジェクターを利用した</a:t>
            </a:r>
            <a:endParaRPr kumimoji="1" lang="en-US" altLang="ja-JP" sz="2800" dirty="0"/>
          </a:p>
          <a:p>
            <a:pPr algn="ctr"/>
            <a:endParaRPr kumimoji="1" lang="en-US" altLang="ja-JP" sz="2800" dirty="0"/>
          </a:p>
          <a:p>
            <a:pPr algn="ctr"/>
            <a:r>
              <a:rPr kumimoji="1" lang="ja-JP" altLang="en-US" sz="2800" dirty="0"/>
              <a:t>汚泥減量化</a:t>
            </a:r>
            <a:r>
              <a:rPr kumimoji="1" lang="en-US" altLang="ja-JP" sz="2800" dirty="0"/>
              <a:t>ESCO</a:t>
            </a:r>
            <a:r>
              <a:rPr kumimoji="1" lang="ja-JP" altLang="en-US" sz="2800" dirty="0"/>
              <a:t>事業</a:t>
            </a:r>
            <a:endParaRPr kumimoji="1" lang="en-US" altLang="ja-JP" sz="2800" dirty="0"/>
          </a:p>
          <a:p>
            <a:pPr algn="ctr"/>
            <a:endParaRPr lang="en-US" altLang="ja-JP" sz="2800" dirty="0"/>
          </a:p>
          <a:p>
            <a:r>
              <a:rPr lang="ja-JP" altLang="en-US" sz="2400" dirty="0"/>
              <a:t>　特許技術（日本：</a:t>
            </a:r>
            <a:r>
              <a:rPr lang="en-US" altLang="ja-JP" sz="2400" dirty="0"/>
              <a:t>5347132</a:t>
            </a:r>
            <a:r>
              <a:rPr lang="ja-JP" altLang="en-US" sz="2400" dirty="0"/>
              <a:t>、中国：</a:t>
            </a:r>
            <a:r>
              <a:rPr lang="en-US" altLang="ja-JP" sz="2400" dirty="0"/>
              <a:t>ZL201180009378.2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pPr marL="457200" indent="-457200">
              <a:buAutoNum type="arabicPeriod"/>
            </a:pPr>
            <a:endParaRPr lang="en-US" altLang="ja-JP" sz="2400" dirty="0"/>
          </a:p>
          <a:p>
            <a:pPr algn="ctr"/>
            <a:r>
              <a:rPr lang="en-US" altLang="ja-JP" sz="2400" dirty="0"/>
              <a:t>2020</a:t>
            </a:r>
            <a:r>
              <a:rPr lang="ja-JP" altLang="en-US" sz="2400" dirty="0"/>
              <a:t>年</a:t>
            </a:r>
            <a:r>
              <a:rPr lang="en-US" altLang="ja-JP" sz="2400" dirty="0"/>
              <a:t>10</a:t>
            </a:r>
            <a:r>
              <a:rPr lang="ja-JP" altLang="en-US" sz="2400" dirty="0"/>
              <a:t>月</a:t>
            </a:r>
            <a:r>
              <a:rPr lang="en-US" altLang="ja-JP" sz="2400" dirty="0"/>
              <a:t>25</a:t>
            </a:r>
            <a:r>
              <a:rPr lang="ja-JP" altLang="en-US" sz="2400" dirty="0"/>
              <a:t>日</a:t>
            </a:r>
            <a:endParaRPr lang="en-US" altLang="ja-JP" sz="2400" dirty="0"/>
          </a:p>
          <a:p>
            <a:pPr algn="ctr"/>
            <a:r>
              <a:rPr lang="ja-JP" altLang="en-US" sz="2400" dirty="0"/>
              <a:t>株式会社テクノプラン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3964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12" y="1412777"/>
            <a:ext cx="626224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110"/>
          <p:cNvSpPr txBox="1">
            <a:spLocks noChangeArrowheads="1"/>
          </p:cNvSpPr>
          <p:nvPr/>
        </p:nvSpPr>
        <p:spPr bwMode="auto">
          <a:xfrm>
            <a:off x="143917" y="119756"/>
            <a:ext cx="882381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2400" u="sng" dirty="0"/>
              <a:t>水エジェクターを利用した遠心脱水機の効率化システム</a:t>
            </a:r>
            <a:endParaRPr lang="en-US" altLang="ja-JP" sz="2400" u="sng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1619672" y="4695408"/>
            <a:ext cx="4392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1619672" y="6167552"/>
            <a:ext cx="4392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31640" y="3933056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331640" y="5408349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444208" y="508518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脱水汚泥を</a:t>
            </a:r>
            <a:endParaRPr kumimoji="1" lang="en-US" altLang="ja-JP" dirty="0"/>
          </a:p>
          <a:p>
            <a:r>
              <a:rPr lang="en-US" altLang="ja-JP" dirty="0"/>
              <a:t>40</a:t>
            </a:r>
            <a:r>
              <a:rPr lang="ja-JP" altLang="en-US" dirty="0"/>
              <a:t>％削減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156176" y="4695408"/>
            <a:ext cx="0" cy="1472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68010" y="630000"/>
            <a:ext cx="825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遠心脱水機の差速を小さくして、分離液から水エジェクターで</a:t>
            </a:r>
            <a:r>
              <a:rPr kumimoji="1" lang="en-US" altLang="ja-JP" dirty="0">
                <a:solidFill>
                  <a:srgbClr val="FF0000"/>
                </a:solidFill>
              </a:rPr>
              <a:t>SS</a:t>
            </a:r>
            <a:r>
              <a:rPr kumimoji="1" lang="ja-JP" altLang="en-US" dirty="0">
                <a:solidFill>
                  <a:srgbClr val="FF0000"/>
                </a:solidFill>
              </a:rPr>
              <a:t>回収するシステムで、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脱水汚泥含水率は</a:t>
            </a:r>
            <a:r>
              <a:rPr kumimoji="1" lang="en-US" altLang="ja-JP" dirty="0">
                <a:solidFill>
                  <a:srgbClr val="FF0000"/>
                </a:solidFill>
              </a:rPr>
              <a:t>85</a:t>
            </a:r>
            <a:r>
              <a:rPr kumimoji="1" lang="ja-JP" altLang="en-US" dirty="0">
                <a:solidFill>
                  <a:srgbClr val="FF0000"/>
                </a:solidFill>
              </a:rPr>
              <a:t>％から</a:t>
            </a:r>
            <a:r>
              <a:rPr kumimoji="1" lang="en-US" altLang="ja-JP" dirty="0">
                <a:solidFill>
                  <a:srgbClr val="FF0000"/>
                </a:solidFill>
              </a:rPr>
              <a:t>75</a:t>
            </a:r>
            <a:r>
              <a:rPr kumimoji="1" lang="ja-JP" altLang="en-US" dirty="0">
                <a:solidFill>
                  <a:srgbClr val="FF0000"/>
                </a:solidFill>
              </a:rPr>
              <a:t>％に下げて、脱水汚泥量を大幅に削減できる。</a:t>
            </a:r>
          </a:p>
        </p:txBody>
      </p:sp>
    </p:spTree>
    <p:extLst>
      <p:ext uri="{BB962C8B-B14F-4D97-AF65-F5344CB8AC3E}">
        <p14:creationId xmlns:p14="http://schemas.microsoft.com/office/powerpoint/2010/main" val="172969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110"/>
          <p:cNvSpPr txBox="1">
            <a:spLocks noChangeArrowheads="1"/>
          </p:cNvSpPr>
          <p:nvPr/>
        </p:nvSpPr>
        <p:spPr bwMode="auto">
          <a:xfrm>
            <a:off x="143917" y="119756"/>
            <a:ext cx="882381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2400" u="sng" dirty="0"/>
              <a:t>脱水汚泥減量化</a:t>
            </a:r>
            <a:r>
              <a:rPr lang="en-US" altLang="ja-JP" sz="2400" u="sng" dirty="0"/>
              <a:t>ESCO</a:t>
            </a:r>
            <a:r>
              <a:rPr lang="ja-JP" altLang="en-US" sz="2400" u="sng" dirty="0"/>
              <a:t>事業の利益率</a:t>
            </a:r>
            <a:endParaRPr lang="en-US" altLang="ja-JP" sz="2400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32" y="908720"/>
            <a:ext cx="725898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926332" y="6381328"/>
            <a:ext cx="6814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8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テキスト ボックス 23"/>
          <p:cNvSpPr txBox="1">
            <a:spLocks noChangeArrowheads="1"/>
          </p:cNvSpPr>
          <p:nvPr/>
        </p:nvSpPr>
        <p:spPr bwMode="auto">
          <a:xfrm>
            <a:off x="684213" y="92075"/>
            <a:ext cx="816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000000"/>
                </a:solidFill>
              </a:rPr>
              <a:t>　真空浮上装置</a:t>
            </a:r>
            <a:endParaRPr lang="ja-JP" altLang="en-US" u="sng" dirty="0">
              <a:solidFill>
                <a:srgbClr val="000000"/>
              </a:solidFill>
            </a:endParaRPr>
          </a:p>
        </p:txBody>
      </p: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5C05927A-B4FF-4882-B8A5-0AF943E6A8A8}"/>
              </a:ext>
            </a:extLst>
          </p:cNvPr>
          <p:cNvGrpSpPr/>
          <p:nvPr/>
        </p:nvGrpSpPr>
        <p:grpSpPr>
          <a:xfrm>
            <a:off x="595630" y="1268760"/>
            <a:ext cx="7952741" cy="4584354"/>
            <a:chOff x="0" y="0"/>
            <a:chExt cx="8257540" cy="5114290"/>
          </a:xfrm>
        </p:grpSpPr>
        <p:pic>
          <p:nvPicPr>
            <p:cNvPr id="137" name="Picture 7">
              <a:extLst>
                <a:ext uri="{FF2B5EF4-FFF2-40B4-BE49-F238E27FC236}">
                  <a16:creationId xmlns:a16="http://schemas.microsoft.com/office/drawing/2014/main" id="{E6EA9532-5495-4DD5-AE5D-F87782CAA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2450"/>
              <a:ext cx="2675255" cy="374904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8" name="図 137">
              <a:extLst>
                <a:ext uri="{FF2B5EF4-FFF2-40B4-BE49-F238E27FC236}">
                  <a16:creationId xmlns:a16="http://schemas.microsoft.com/office/drawing/2014/main" id="{08D853AB-481B-4618-A1EB-092CD7A40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675" y="0"/>
              <a:ext cx="5523865" cy="5114290"/>
            </a:xfrm>
            <a:prstGeom prst="rect">
              <a:avLst/>
            </a:prstGeom>
          </p:spPr>
        </p:pic>
        <p:cxnSp>
          <p:nvCxnSpPr>
            <p:cNvPr id="139" name="直線矢印コネクタ 138">
              <a:extLst>
                <a:ext uri="{FF2B5EF4-FFF2-40B4-BE49-F238E27FC236}">
                  <a16:creationId xmlns:a16="http://schemas.microsoft.com/office/drawing/2014/main" id="{8C501041-B414-4533-A3E3-B21BA1DFCF23}"/>
                </a:ext>
              </a:extLst>
            </p:cNvPr>
            <p:cNvCxnSpPr/>
            <p:nvPr/>
          </p:nvCxnSpPr>
          <p:spPr>
            <a:xfrm>
              <a:off x="2209800" y="1285875"/>
              <a:ext cx="2314575" cy="34290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矢印コネクタ 139">
              <a:extLst>
                <a:ext uri="{FF2B5EF4-FFF2-40B4-BE49-F238E27FC236}">
                  <a16:creationId xmlns:a16="http://schemas.microsoft.com/office/drawing/2014/main" id="{57A35DAD-3D8B-4255-8029-14F02F461445}"/>
                </a:ext>
              </a:extLst>
            </p:cNvPr>
            <p:cNvCxnSpPr/>
            <p:nvPr/>
          </p:nvCxnSpPr>
          <p:spPr>
            <a:xfrm>
              <a:off x="2228850" y="2419350"/>
              <a:ext cx="1666875" cy="148590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233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979924C-0FDC-4D67-AF51-8DB300F34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6552728" cy="5112568"/>
          </a:xfrm>
          <a:prstGeom prst="rect">
            <a:avLst/>
          </a:prstGeom>
        </p:spPr>
      </p:pic>
      <p:sp>
        <p:nvSpPr>
          <p:cNvPr id="4" name="テキスト ボックス 23">
            <a:extLst>
              <a:ext uri="{FF2B5EF4-FFF2-40B4-BE49-F238E27FC236}">
                <a16:creationId xmlns:a16="http://schemas.microsoft.com/office/drawing/2014/main" id="{3179A7EC-9344-46DE-BBED-396B917A0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2075"/>
            <a:ext cx="816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000000"/>
                </a:solidFill>
              </a:rPr>
              <a:t>　真空脱気前後の汚泥の沈降性比較</a:t>
            </a:r>
            <a:endParaRPr lang="ja-JP" altLang="en-US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8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5014027-5087-4217-8E6E-5F075D427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92670"/>
            <a:ext cx="482453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23">
            <a:extLst>
              <a:ext uri="{FF2B5EF4-FFF2-40B4-BE49-F238E27FC236}">
                <a16:creationId xmlns:a16="http://schemas.microsoft.com/office/drawing/2014/main" id="{81B9A3B3-19A1-491E-B3FE-37C335B08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88640"/>
            <a:ext cx="8166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rgbClr val="000000"/>
                </a:solidFill>
              </a:rPr>
              <a:t>　貯留槽内汚泥の水エジェクタによる濃縮事例</a:t>
            </a:r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2F4A88-3C53-4BE2-929F-1D19ABB01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45" y="1928377"/>
            <a:ext cx="2304256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F439A4-FE74-478C-84F4-74B55ABC6B56}"/>
              </a:ext>
            </a:extLst>
          </p:cNvPr>
          <p:cNvSpPr txBox="1"/>
          <p:nvPr/>
        </p:nvSpPr>
        <p:spPr>
          <a:xfrm>
            <a:off x="6164262" y="1277117"/>
            <a:ext cx="2633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u="sng" dirty="0">
                <a:solidFill>
                  <a:srgbClr val="000000"/>
                </a:solidFill>
              </a:rPr>
              <a:t>（京都府弥栄町の事例）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9179900-87E2-46AC-9C8B-717C50CC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400" y="4532733"/>
            <a:ext cx="66463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0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表１ 有機物分解率から求めた汚泥固形物減量化率（減量前の量に対する割合）</a:t>
            </a:r>
            <a:endParaRPr kumimoji="0" lang="ja-JP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6314173-01DB-4ED8-8DE0-045548F5F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00" y="5004213"/>
            <a:ext cx="6944992" cy="166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6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110"/>
          <p:cNvSpPr txBox="1">
            <a:spLocks noChangeArrowheads="1"/>
          </p:cNvSpPr>
          <p:nvPr/>
        </p:nvSpPr>
        <p:spPr bwMode="auto">
          <a:xfrm>
            <a:off x="143917" y="119756"/>
            <a:ext cx="882381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2400" u="sng" dirty="0"/>
              <a:t>貯留汚泥減量化</a:t>
            </a:r>
            <a:r>
              <a:rPr lang="en-US" altLang="ja-JP" sz="2400" u="sng" dirty="0"/>
              <a:t>ESCO</a:t>
            </a:r>
            <a:r>
              <a:rPr lang="ja-JP" altLang="en-US" sz="2400" u="sng" dirty="0"/>
              <a:t>事業の利益率</a:t>
            </a:r>
            <a:endParaRPr lang="en-US" altLang="ja-JP" sz="2400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86373CB-A1B5-4A72-86F7-365BBFD0E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836712"/>
            <a:ext cx="7848872" cy="5760639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BB41303-AB07-4F2A-9606-B4F6F0D91AB3}"/>
              </a:ext>
            </a:extLst>
          </p:cNvPr>
          <p:cNvCxnSpPr/>
          <p:nvPr/>
        </p:nvCxnSpPr>
        <p:spPr>
          <a:xfrm>
            <a:off x="611560" y="6597351"/>
            <a:ext cx="6768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A02BEEE-738A-44CD-90CF-82C23254A8BE}"/>
              </a:ext>
            </a:extLst>
          </p:cNvPr>
          <p:cNvCxnSpPr/>
          <p:nvPr/>
        </p:nvCxnSpPr>
        <p:spPr>
          <a:xfrm>
            <a:off x="1331640" y="2420888"/>
            <a:ext cx="6768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29AC726-D330-48DA-9852-D2FD17DD8E6B}"/>
              </a:ext>
            </a:extLst>
          </p:cNvPr>
          <p:cNvCxnSpPr/>
          <p:nvPr/>
        </p:nvCxnSpPr>
        <p:spPr>
          <a:xfrm>
            <a:off x="1331640" y="2708920"/>
            <a:ext cx="6768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F8C6A47-52ED-4854-B8EE-60DE948E2F5C}"/>
              </a:ext>
            </a:extLst>
          </p:cNvPr>
          <p:cNvCxnSpPr/>
          <p:nvPr/>
        </p:nvCxnSpPr>
        <p:spPr>
          <a:xfrm>
            <a:off x="539552" y="5301208"/>
            <a:ext cx="6768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4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110"/>
          <p:cNvSpPr txBox="1">
            <a:spLocks noChangeArrowheads="1"/>
          </p:cNvSpPr>
          <p:nvPr/>
        </p:nvSpPr>
        <p:spPr bwMode="auto">
          <a:xfrm>
            <a:off x="268954" y="153000"/>
            <a:ext cx="869553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1800" u="sng" dirty="0"/>
              <a:t>エジェクターを利用した汚泥減量化システム</a:t>
            </a:r>
            <a:r>
              <a:rPr lang="en-US" altLang="ja-JP" sz="1800" u="sng" dirty="0"/>
              <a:t>(B</a:t>
            </a:r>
            <a:r>
              <a:rPr lang="ja-JP" altLang="en-US" sz="1800" u="sng" dirty="0"/>
              <a:t>ダッシュプロジェクト提案）</a:t>
            </a:r>
            <a:endParaRPr lang="en-US" altLang="ja-JP" sz="1800" u="sng" dirty="0"/>
          </a:p>
          <a:p>
            <a:pPr algn="ctr" eaLnBrk="1" hangingPunct="1"/>
            <a:endParaRPr lang="en-US" altLang="ja-JP" sz="1800" u="sng" dirty="0"/>
          </a:p>
        </p:txBody>
      </p:sp>
      <p:pic>
        <p:nvPicPr>
          <p:cNvPr id="5149" name="Picture 1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03" y="5151769"/>
            <a:ext cx="1565800" cy="61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1" name="AutoShape 91"/>
          <p:cNvSpPr>
            <a:spLocks noChangeArrowheads="1"/>
          </p:cNvSpPr>
          <p:nvPr/>
        </p:nvSpPr>
        <p:spPr bwMode="auto">
          <a:xfrm flipV="1">
            <a:off x="2454275" y="1217551"/>
            <a:ext cx="777875" cy="609600"/>
          </a:xfrm>
          <a:prstGeom prst="flowChartOffpage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52" name="Line 183"/>
          <p:cNvSpPr>
            <a:spLocks noChangeShapeType="1"/>
          </p:cNvSpPr>
          <p:nvPr/>
        </p:nvSpPr>
        <p:spPr bwMode="auto">
          <a:xfrm flipH="1" flipV="1">
            <a:off x="2580735" y="1827150"/>
            <a:ext cx="12700" cy="1142273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322" name="直線コネクタ 321"/>
          <p:cNvCxnSpPr>
            <a:stCxn id="5212" idx="1"/>
          </p:cNvCxnSpPr>
          <p:nvPr/>
        </p:nvCxnSpPr>
        <p:spPr>
          <a:xfrm>
            <a:off x="2282826" y="4016442"/>
            <a:ext cx="0" cy="80868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7" name="Line 184"/>
          <p:cNvSpPr>
            <a:spLocks noChangeShapeType="1"/>
          </p:cNvSpPr>
          <p:nvPr/>
        </p:nvSpPr>
        <p:spPr bwMode="auto">
          <a:xfrm flipV="1">
            <a:off x="3243081" y="1467052"/>
            <a:ext cx="800793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5169" name="グループ化 330"/>
          <p:cNvGrpSpPr>
            <a:grpSpLocks/>
          </p:cNvGrpSpPr>
          <p:nvPr/>
        </p:nvGrpSpPr>
        <p:grpSpPr bwMode="auto">
          <a:xfrm>
            <a:off x="1425575" y="2349566"/>
            <a:ext cx="1714500" cy="1666875"/>
            <a:chOff x="1352550" y="904879"/>
            <a:chExt cx="1343025" cy="1666873"/>
          </a:xfrm>
        </p:grpSpPr>
        <p:grpSp>
          <p:nvGrpSpPr>
            <p:cNvPr id="5206" name="Group 4"/>
            <p:cNvGrpSpPr>
              <a:grpSpLocks/>
            </p:cNvGrpSpPr>
            <p:nvPr/>
          </p:nvGrpSpPr>
          <p:grpSpPr bwMode="auto">
            <a:xfrm>
              <a:off x="1352550" y="1152527"/>
              <a:ext cx="1343025" cy="1419225"/>
              <a:chOff x="1352550" y="1152527"/>
              <a:chExt cx="64" cy="72"/>
            </a:xfrm>
          </p:grpSpPr>
          <p:sp>
            <p:nvSpPr>
              <p:cNvPr id="5212" name="AutoShape 2"/>
              <p:cNvSpPr>
                <a:spLocks noChangeArrowheads="1"/>
              </p:cNvSpPr>
              <p:nvPr/>
            </p:nvSpPr>
            <p:spPr bwMode="auto">
              <a:xfrm rot="-5400000">
                <a:off x="1352546" y="1152531"/>
                <a:ext cx="72" cy="64"/>
              </a:xfrm>
              <a:prstGeom prst="flowChartDisplay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5213" name="Line 3"/>
              <p:cNvSpPr>
                <a:spLocks noChangeShapeType="1"/>
              </p:cNvSpPr>
              <p:nvPr/>
            </p:nvSpPr>
            <p:spPr bwMode="auto">
              <a:xfrm>
                <a:off x="1352550" y="1152539"/>
                <a:ext cx="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207" name="Group 198"/>
            <p:cNvGrpSpPr>
              <a:grpSpLocks/>
            </p:cNvGrpSpPr>
            <p:nvPr/>
          </p:nvGrpSpPr>
          <p:grpSpPr bwMode="auto">
            <a:xfrm>
              <a:off x="1781175" y="904879"/>
              <a:ext cx="476250" cy="1400180"/>
              <a:chOff x="1781175" y="904880"/>
              <a:chExt cx="50" cy="95"/>
            </a:xfrm>
          </p:grpSpPr>
          <p:sp>
            <p:nvSpPr>
              <p:cNvPr id="5208" name="Rectangle 199"/>
              <p:cNvSpPr>
                <a:spLocks noChangeArrowheads="1"/>
              </p:cNvSpPr>
              <p:nvPr/>
            </p:nvSpPr>
            <p:spPr bwMode="auto">
              <a:xfrm>
                <a:off x="1781175" y="904967"/>
                <a:ext cx="50" cy="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5209" name="Rectangle 200"/>
              <p:cNvSpPr>
                <a:spLocks noChangeArrowheads="1"/>
              </p:cNvSpPr>
              <p:nvPr/>
            </p:nvSpPr>
            <p:spPr bwMode="auto">
              <a:xfrm>
                <a:off x="1781175" y="904948"/>
                <a:ext cx="50" cy="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5210" name="Rectangle 201"/>
              <p:cNvSpPr>
                <a:spLocks noChangeArrowheads="1"/>
              </p:cNvSpPr>
              <p:nvPr/>
            </p:nvSpPr>
            <p:spPr bwMode="auto">
              <a:xfrm>
                <a:off x="1781199" y="904904"/>
                <a:ext cx="5" cy="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5211" name="Rectangle 202"/>
              <p:cNvSpPr>
                <a:spLocks noChangeArrowheads="1"/>
              </p:cNvSpPr>
              <p:nvPr/>
            </p:nvSpPr>
            <p:spPr bwMode="auto">
              <a:xfrm>
                <a:off x="1781191" y="904880"/>
                <a:ext cx="22" cy="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</p:grpSp>
      <p:sp>
        <p:nvSpPr>
          <p:cNvPr id="336" name="テキスト ボックス 553"/>
          <p:cNvSpPr txBox="1"/>
          <p:nvPr/>
        </p:nvSpPr>
        <p:spPr>
          <a:xfrm>
            <a:off x="2498377" y="1359852"/>
            <a:ext cx="660748" cy="40726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dirty="0"/>
              <a:t>CO2</a:t>
            </a:r>
          </a:p>
          <a:p>
            <a:pPr>
              <a:defRPr/>
            </a:pPr>
            <a:r>
              <a:rPr lang="en-US" altLang="ja-JP" dirty="0"/>
              <a:t>+CH4</a:t>
            </a:r>
            <a:endParaRPr lang="ja-JP" altLang="en-US" dirty="0"/>
          </a:p>
        </p:txBody>
      </p:sp>
      <p:cxnSp>
        <p:nvCxnSpPr>
          <p:cNvPr id="338" name="直線矢印コネクタ 337"/>
          <p:cNvCxnSpPr/>
          <p:nvPr/>
        </p:nvCxnSpPr>
        <p:spPr>
          <a:xfrm>
            <a:off x="1715469" y="2372150"/>
            <a:ext cx="0" cy="31387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二等辺三角形 339"/>
          <p:cNvSpPr/>
          <p:nvPr/>
        </p:nvSpPr>
        <p:spPr>
          <a:xfrm flipV="1">
            <a:off x="2787650" y="2711449"/>
            <a:ext cx="193675" cy="152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/>
          </a:p>
        </p:txBody>
      </p:sp>
      <p:cxnSp>
        <p:nvCxnSpPr>
          <p:cNvPr id="341" name="直線コネクタ 340"/>
          <p:cNvCxnSpPr/>
          <p:nvPr/>
        </p:nvCxnSpPr>
        <p:spPr>
          <a:xfrm>
            <a:off x="2727325" y="2882899"/>
            <a:ext cx="279400" cy="0"/>
          </a:xfrm>
          <a:prstGeom prst="line">
            <a:avLst/>
          </a:prstGeom>
          <a:ln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コネクタ 341"/>
          <p:cNvCxnSpPr/>
          <p:nvPr/>
        </p:nvCxnSpPr>
        <p:spPr>
          <a:xfrm flipV="1">
            <a:off x="2811462" y="2887517"/>
            <a:ext cx="146050" cy="9525"/>
          </a:xfrm>
          <a:prstGeom prst="line">
            <a:avLst/>
          </a:prstGeom>
          <a:ln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6" name="テキスト ボックス 503"/>
          <p:cNvSpPr txBox="1">
            <a:spLocks noChangeArrowheads="1"/>
          </p:cNvSpPr>
          <p:nvPr/>
        </p:nvSpPr>
        <p:spPr bwMode="auto">
          <a:xfrm>
            <a:off x="2843212" y="2096849"/>
            <a:ext cx="15659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u="sng" dirty="0"/>
              <a:t>①消化促進加温装置</a:t>
            </a:r>
            <a:endParaRPr lang="en-US" altLang="ja-JP" u="sng" dirty="0"/>
          </a:p>
        </p:txBody>
      </p:sp>
      <p:sp>
        <p:nvSpPr>
          <p:cNvPr id="238" name="テキスト ボックス 499"/>
          <p:cNvSpPr txBox="1">
            <a:spLocks noChangeArrowheads="1"/>
          </p:cNvSpPr>
          <p:nvPr/>
        </p:nvSpPr>
        <p:spPr bwMode="auto">
          <a:xfrm>
            <a:off x="2936503" y="918890"/>
            <a:ext cx="10080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消化ガス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268954" y="3152749"/>
            <a:ext cx="0" cy="23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矢印コネクタ 220"/>
          <p:cNvCxnSpPr/>
          <p:nvPr/>
        </p:nvCxnSpPr>
        <p:spPr>
          <a:xfrm>
            <a:off x="5018912" y="974204"/>
            <a:ext cx="0" cy="32957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矢印コネクタ 224"/>
          <p:cNvCxnSpPr/>
          <p:nvPr/>
        </p:nvCxnSpPr>
        <p:spPr>
          <a:xfrm>
            <a:off x="1462351" y="4806514"/>
            <a:ext cx="0" cy="807265"/>
          </a:xfrm>
          <a:prstGeom prst="straightConnector1">
            <a:avLst/>
          </a:prstGeom>
          <a:ln w="28575">
            <a:solidFill>
              <a:sysClr val="windowText" lastClr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テキスト ボックス 500"/>
          <p:cNvSpPr txBox="1">
            <a:spLocks noChangeArrowheads="1"/>
          </p:cNvSpPr>
          <p:nvPr/>
        </p:nvSpPr>
        <p:spPr bwMode="auto">
          <a:xfrm>
            <a:off x="4574626" y="945042"/>
            <a:ext cx="4456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水</a:t>
            </a:r>
          </a:p>
        </p:txBody>
      </p:sp>
      <p:sp>
        <p:nvSpPr>
          <p:cNvPr id="295" name="テキスト ボックス 500"/>
          <p:cNvSpPr txBox="1">
            <a:spLocks noChangeArrowheads="1"/>
          </p:cNvSpPr>
          <p:nvPr/>
        </p:nvSpPr>
        <p:spPr bwMode="auto">
          <a:xfrm>
            <a:off x="5144917" y="1633760"/>
            <a:ext cx="7700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蒸気</a:t>
            </a:r>
          </a:p>
        </p:txBody>
      </p:sp>
      <p:sp>
        <p:nvSpPr>
          <p:cNvPr id="106" name="テキスト ボックス 499"/>
          <p:cNvSpPr txBox="1">
            <a:spLocks noChangeArrowheads="1"/>
          </p:cNvSpPr>
          <p:nvPr/>
        </p:nvSpPr>
        <p:spPr bwMode="auto">
          <a:xfrm>
            <a:off x="35496" y="4777927"/>
            <a:ext cx="1496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消化前汚泥貯留槽</a:t>
            </a:r>
          </a:p>
        </p:txBody>
      </p:sp>
      <p:sp>
        <p:nvSpPr>
          <p:cNvPr id="111" name="テキスト ボックス 500"/>
          <p:cNvSpPr txBox="1">
            <a:spLocks noChangeArrowheads="1"/>
          </p:cNvSpPr>
          <p:nvPr/>
        </p:nvSpPr>
        <p:spPr bwMode="auto">
          <a:xfrm>
            <a:off x="4277673" y="2863849"/>
            <a:ext cx="1734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u="sng" dirty="0"/>
              <a:t>②脱気凝集濃縮装置</a:t>
            </a:r>
          </a:p>
        </p:txBody>
      </p:sp>
      <p:cxnSp>
        <p:nvCxnSpPr>
          <p:cNvPr id="123" name="直線矢印コネクタ 122"/>
          <p:cNvCxnSpPr/>
          <p:nvPr/>
        </p:nvCxnSpPr>
        <p:spPr>
          <a:xfrm>
            <a:off x="1462351" y="4806514"/>
            <a:ext cx="863033" cy="0"/>
          </a:xfrm>
          <a:prstGeom prst="straightConnector1">
            <a:avLst/>
          </a:prstGeom>
          <a:ln w="28575">
            <a:solidFill>
              <a:sysClr val="windowText" lastClr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28"/>
          <p:cNvGrpSpPr>
            <a:grpSpLocks/>
          </p:cNvGrpSpPr>
          <p:nvPr/>
        </p:nvGrpSpPr>
        <p:grpSpPr bwMode="auto">
          <a:xfrm>
            <a:off x="954351" y="5332409"/>
            <a:ext cx="609600" cy="960120"/>
            <a:chOff x="0" y="0"/>
            <a:chExt cx="72" cy="103"/>
          </a:xfrm>
        </p:grpSpPr>
        <p:grpSp>
          <p:nvGrpSpPr>
            <p:cNvPr id="115" name="Group 18"/>
            <p:cNvGrpSpPr>
              <a:grpSpLocks/>
            </p:cNvGrpSpPr>
            <p:nvPr/>
          </p:nvGrpSpPr>
          <p:grpSpPr bwMode="auto">
            <a:xfrm>
              <a:off x="0" y="31"/>
              <a:ext cx="72" cy="72"/>
              <a:chOff x="0" y="31"/>
              <a:chExt cx="72" cy="72"/>
            </a:xfrm>
          </p:grpSpPr>
          <p:sp>
            <p:nvSpPr>
              <p:cNvPr id="133" name="Rectangle 19"/>
              <p:cNvSpPr>
                <a:spLocks noChangeArrowheads="1"/>
              </p:cNvSpPr>
              <p:nvPr/>
            </p:nvSpPr>
            <p:spPr bwMode="auto">
              <a:xfrm>
                <a:off x="0" y="31"/>
                <a:ext cx="72" cy="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Rectangle 20"/>
              <p:cNvSpPr>
                <a:spLocks noChangeArrowheads="1"/>
              </p:cNvSpPr>
              <p:nvPr/>
            </p:nvSpPr>
            <p:spPr bwMode="auto">
              <a:xfrm>
                <a:off x="0" y="50"/>
                <a:ext cx="72" cy="5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21"/>
              <p:cNvSpPr>
                <a:spLocks noChangeShapeType="1"/>
              </p:cNvSpPr>
              <p:nvPr/>
            </p:nvSpPr>
            <p:spPr bwMode="auto">
              <a:xfrm>
                <a:off x="51" y="55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AutoShape 22"/>
              <p:cNvSpPr>
                <a:spLocks noChangeArrowheads="1"/>
              </p:cNvSpPr>
              <p:nvPr/>
            </p:nvSpPr>
            <p:spPr bwMode="auto">
              <a:xfrm flipV="1">
                <a:off x="49" y="40"/>
                <a:ext cx="16" cy="1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21" name="Group 23"/>
            <p:cNvGrpSpPr>
              <a:grpSpLocks/>
            </p:cNvGrpSpPr>
            <p:nvPr/>
          </p:nvGrpSpPr>
          <p:grpSpPr bwMode="auto">
            <a:xfrm>
              <a:off x="8" y="0"/>
              <a:ext cx="50" cy="95"/>
              <a:chOff x="8" y="0"/>
              <a:chExt cx="50" cy="95"/>
            </a:xfrm>
          </p:grpSpPr>
          <p:sp>
            <p:nvSpPr>
              <p:cNvPr id="122" name="Rectangle 24"/>
              <p:cNvSpPr>
                <a:spLocks noChangeArrowheads="1"/>
              </p:cNvSpPr>
              <p:nvPr/>
            </p:nvSpPr>
            <p:spPr bwMode="auto">
              <a:xfrm>
                <a:off x="8" y="87"/>
                <a:ext cx="50" cy="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9" name="Rectangle 25"/>
              <p:cNvSpPr>
                <a:spLocks noChangeArrowheads="1"/>
              </p:cNvSpPr>
              <p:nvPr/>
            </p:nvSpPr>
            <p:spPr bwMode="auto">
              <a:xfrm>
                <a:off x="8" y="68"/>
                <a:ext cx="50" cy="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0" name="Rectangle 26"/>
              <p:cNvSpPr>
                <a:spLocks noChangeArrowheads="1"/>
              </p:cNvSpPr>
              <p:nvPr/>
            </p:nvSpPr>
            <p:spPr bwMode="auto">
              <a:xfrm>
                <a:off x="32" y="24"/>
                <a:ext cx="5" cy="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24" y="0"/>
                <a:ext cx="22" cy="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pic>
        <p:nvPicPr>
          <p:cNvPr id="138" name="Picture 7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28" y="6203219"/>
            <a:ext cx="577534" cy="39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AutoShape 1360"/>
          <p:cNvSpPr>
            <a:spLocks noChangeArrowheads="1"/>
          </p:cNvSpPr>
          <p:nvPr/>
        </p:nvSpPr>
        <p:spPr bwMode="auto">
          <a:xfrm rot="10800000" flipH="1">
            <a:off x="1532157" y="6156995"/>
            <a:ext cx="127991" cy="121923"/>
          </a:xfrm>
          <a:prstGeom prst="flowChartMagneticTape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47" name="直線コネクタ 146"/>
          <p:cNvCxnSpPr/>
          <p:nvPr/>
        </p:nvCxnSpPr>
        <p:spPr>
          <a:xfrm>
            <a:off x="1682752" y="5089172"/>
            <a:ext cx="0" cy="1078821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636"/>
          <p:cNvSpPr txBox="1"/>
          <p:nvPr/>
        </p:nvSpPr>
        <p:spPr>
          <a:xfrm>
            <a:off x="4053667" y="1266209"/>
            <a:ext cx="1096238" cy="467549"/>
          </a:xfrm>
          <a:prstGeom prst="rect">
            <a:avLst/>
          </a:prstGeom>
          <a:solidFill>
            <a:srgbClr val="FFFF00"/>
          </a:solidFill>
          <a:ln w="9525" cmpd="sng">
            <a:solidFill>
              <a:sysClr val="window" lastClr="FFFFFF">
                <a:shade val="50000"/>
              </a:sysClr>
            </a:solidFill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</a:rPr>
              <a:t>消化ガス</a:t>
            </a:r>
            <a:endParaRPr kumimoji="1" lang="en-US" altLang="ja-JP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/>
              </a:rPr>
              <a:t>蒸気ボイラー</a:t>
            </a:r>
            <a:endParaRPr kumimoji="1" lang="en-US" altLang="ja-JP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2382" y="2032852"/>
            <a:ext cx="415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</a:rPr>
              <a:t>本システムのメリット（①、②、③の装置の機能と効果）</a:t>
            </a:r>
            <a:endParaRPr lang="en-US" altLang="ja-JP" sz="1200" dirty="0">
              <a:solidFill>
                <a:srgbClr val="FF0000"/>
              </a:solidFill>
            </a:endParaRPr>
          </a:p>
          <a:p>
            <a:r>
              <a:rPr lang="ja-JP" altLang="en-US" sz="1200" dirty="0">
                <a:solidFill>
                  <a:srgbClr val="FF0000"/>
                </a:solidFill>
              </a:rPr>
              <a:t>①消化率が大幅に増大して、脱水汚泥量と含水率を減少。</a:t>
            </a:r>
            <a:endParaRPr lang="en-US" altLang="ja-JP" sz="1200" dirty="0">
              <a:solidFill>
                <a:srgbClr val="FF0000"/>
              </a:solidFill>
            </a:endParaRPr>
          </a:p>
          <a:p>
            <a:r>
              <a:rPr lang="ja-JP" altLang="en-US" sz="1200" dirty="0">
                <a:solidFill>
                  <a:srgbClr val="FF0000"/>
                </a:solidFill>
              </a:rPr>
              <a:t>②溶解性リンを除去し、汚泥</a:t>
            </a:r>
            <a:r>
              <a:rPr kumimoji="1" lang="ja-JP" altLang="en-US" sz="1200" dirty="0">
                <a:solidFill>
                  <a:srgbClr val="FF0000"/>
                </a:solidFill>
              </a:rPr>
              <a:t>濃度を向上させて脱水性を向上。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lang="ja-JP" altLang="en-US" sz="1200" dirty="0">
                <a:solidFill>
                  <a:srgbClr val="FF0000"/>
                </a:solidFill>
              </a:rPr>
              <a:t>③脱水分離液中の</a:t>
            </a:r>
            <a:r>
              <a:rPr lang="en-US" altLang="ja-JP" sz="1200" dirty="0">
                <a:solidFill>
                  <a:srgbClr val="FF0000"/>
                </a:solidFill>
              </a:rPr>
              <a:t>SS</a:t>
            </a:r>
            <a:r>
              <a:rPr lang="ja-JP" altLang="en-US" sz="1200" dirty="0">
                <a:solidFill>
                  <a:srgbClr val="FF0000"/>
                </a:solidFill>
              </a:rPr>
              <a:t>を回収し、脱水汚泥含水率を低下。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59" name="AutoShape 1360"/>
          <p:cNvSpPr>
            <a:spLocks noChangeArrowheads="1"/>
          </p:cNvSpPr>
          <p:nvPr/>
        </p:nvSpPr>
        <p:spPr bwMode="auto">
          <a:xfrm rot="10800000" flipH="1">
            <a:off x="1060538" y="4560486"/>
            <a:ext cx="127991" cy="121923"/>
          </a:xfrm>
          <a:prstGeom prst="flowChartMagneticTape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1" name="Group 28"/>
          <p:cNvGrpSpPr>
            <a:grpSpLocks/>
          </p:cNvGrpSpPr>
          <p:nvPr/>
        </p:nvGrpSpPr>
        <p:grpSpPr bwMode="auto">
          <a:xfrm>
            <a:off x="467544" y="3726503"/>
            <a:ext cx="609600" cy="960120"/>
            <a:chOff x="0" y="0"/>
            <a:chExt cx="72" cy="103"/>
          </a:xfrm>
        </p:grpSpPr>
        <p:grpSp>
          <p:nvGrpSpPr>
            <p:cNvPr id="162" name="Group 18"/>
            <p:cNvGrpSpPr>
              <a:grpSpLocks/>
            </p:cNvGrpSpPr>
            <p:nvPr/>
          </p:nvGrpSpPr>
          <p:grpSpPr bwMode="auto">
            <a:xfrm>
              <a:off x="0" y="31"/>
              <a:ext cx="72" cy="72"/>
              <a:chOff x="0" y="31"/>
              <a:chExt cx="72" cy="72"/>
            </a:xfrm>
          </p:grpSpPr>
          <p:sp>
            <p:nvSpPr>
              <p:cNvPr id="168" name="Rectangle 19"/>
              <p:cNvSpPr>
                <a:spLocks noChangeArrowheads="1"/>
              </p:cNvSpPr>
              <p:nvPr/>
            </p:nvSpPr>
            <p:spPr bwMode="auto">
              <a:xfrm>
                <a:off x="0" y="31"/>
                <a:ext cx="72" cy="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9" name="Rectangle 20"/>
              <p:cNvSpPr>
                <a:spLocks noChangeArrowheads="1"/>
              </p:cNvSpPr>
              <p:nvPr/>
            </p:nvSpPr>
            <p:spPr bwMode="auto">
              <a:xfrm>
                <a:off x="0" y="50"/>
                <a:ext cx="72" cy="5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21"/>
              <p:cNvSpPr>
                <a:spLocks noChangeShapeType="1"/>
              </p:cNvSpPr>
              <p:nvPr/>
            </p:nvSpPr>
            <p:spPr bwMode="auto">
              <a:xfrm>
                <a:off x="51" y="55"/>
                <a:ext cx="1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AutoShape 22"/>
              <p:cNvSpPr>
                <a:spLocks noChangeArrowheads="1"/>
              </p:cNvSpPr>
              <p:nvPr/>
            </p:nvSpPr>
            <p:spPr bwMode="auto">
              <a:xfrm flipV="1">
                <a:off x="49" y="40"/>
                <a:ext cx="16" cy="1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3" name="Group 23"/>
            <p:cNvGrpSpPr>
              <a:grpSpLocks/>
            </p:cNvGrpSpPr>
            <p:nvPr/>
          </p:nvGrpSpPr>
          <p:grpSpPr bwMode="auto">
            <a:xfrm>
              <a:off x="8" y="0"/>
              <a:ext cx="50" cy="95"/>
              <a:chOff x="8" y="0"/>
              <a:chExt cx="50" cy="95"/>
            </a:xfrm>
          </p:grpSpPr>
          <p:sp>
            <p:nvSpPr>
              <p:cNvPr id="164" name="Rectangle 24"/>
              <p:cNvSpPr>
                <a:spLocks noChangeArrowheads="1"/>
              </p:cNvSpPr>
              <p:nvPr/>
            </p:nvSpPr>
            <p:spPr bwMode="auto">
              <a:xfrm>
                <a:off x="8" y="87"/>
                <a:ext cx="50" cy="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Rectangle 25"/>
              <p:cNvSpPr>
                <a:spLocks noChangeArrowheads="1"/>
              </p:cNvSpPr>
              <p:nvPr/>
            </p:nvSpPr>
            <p:spPr bwMode="auto">
              <a:xfrm>
                <a:off x="8" y="68"/>
                <a:ext cx="50" cy="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Rectangle 26"/>
              <p:cNvSpPr>
                <a:spLocks noChangeArrowheads="1"/>
              </p:cNvSpPr>
              <p:nvPr/>
            </p:nvSpPr>
            <p:spPr bwMode="auto">
              <a:xfrm>
                <a:off x="32" y="24"/>
                <a:ext cx="5" cy="7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Rectangle 27"/>
              <p:cNvSpPr>
                <a:spLocks noChangeArrowheads="1"/>
              </p:cNvSpPr>
              <p:nvPr/>
            </p:nvSpPr>
            <p:spPr bwMode="auto">
              <a:xfrm>
                <a:off x="24" y="0"/>
                <a:ext cx="22" cy="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72" name="テキスト ボックス 499"/>
          <p:cNvSpPr txBox="1">
            <a:spLocks noChangeArrowheads="1"/>
          </p:cNvSpPr>
          <p:nvPr/>
        </p:nvSpPr>
        <p:spPr bwMode="auto">
          <a:xfrm>
            <a:off x="376202" y="6484538"/>
            <a:ext cx="14966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消化後汚泥貯留槽</a:t>
            </a:r>
          </a:p>
        </p:txBody>
      </p:sp>
      <p:cxnSp>
        <p:nvCxnSpPr>
          <p:cNvPr id="173" name="直線コネクタ 172"/>
          <p:cNvCxnSpPr/>
          <p:nvPr/>
        </p:nvCxnSpPr>
        <p:spPr>
          <a:xfrm>
            <a:off x="1188529" y="2349566"/>
            <a:ext cx="0" cy="222813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1195340" y="2349566"/>
            <a:ext cx="532855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矢印コネクタ 174"/>
          <p:cNvCxnSpPr/>
          <p:nvPr/>
        </p:nvCxnSpPr>
        <p:spPr>
          <a:xfrm>
            <a:off x="1689260" y="1965649"/>
            <a:ext cx="2463623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矢印コネクタ 175"/>
          <p:cNvCxnSpPr/>
          <p:nvPr/>
        </p:nvCxnSpPr>
        <p:spPr>
          <a:xfrm>
            <a:off x="530837" y="1827150"/>
            <a:ext cx="0" cy="219228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テキスト ボックス 499"/>
          <p:cNvSpPr txBox="1">
            <a:spLocks noChangeArrowheads="1"/>
          </p:cNvSpPr>
          <p:nvPr/>
        </p:nvSpPr>
        <p:spPr bwMode="auto">
          <a:xfrm>
            <a:off x="578415" y="3107654"/>
            <a:ext cx="496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下水</a:t>
            </a:r>
            <a:endParaRPr lang="en-US" altLang="ja-JP" dirty="0"/>
          </a:p>
          <a:p>
            <a:pPr eaLnBrk="1" hangingPunct="1"/>
            <a:r>
              <a:rPr lang="ja-JP" altLang="en-US" dirty="0"/>
              <a:t>汚泥</a:t>
            </a:r>
          </a:p>
        </p:txBody>
      </p:sp>
      <p:sp>
        <p:nvSpPr>
          <p:cNvPr id="114" name="テキスト ボックス 499"/>
          <p:cNvSpPr txBox="1">
            <a:spLocks noChangeArrowheads="1"/>
          </p:cNvSpPr>
          <p:nvPr/>
        </p:nvSpPr>
        <p:spPr bwMode="auto">
          <a:xfrm>
            <a:off x="1469113" y="2937663"/>
            <a:ext cx="16781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消化槽（メタン発酵槽）</a:t>
            </a:r>
          </a:p>
        </p:txBody>
      </p:sp>
      <p:sp>
        <p:nvSpPr>
          <p:cNvPr id="120" name="テキスト ボックス 499"/>
          <p:cNvSpPr txBox="1">
            <a:spLocks noChangeArrowheads="1"/>
          </p:cNvSpPr>
          <p:nvPr/>
        </p:nvSpPr>
        <p:spPr bwMode="auto">
          <a:xfrm>
            <a:off x="334340" y="1522351"/>
            <a:ext cx="1051811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水処理設備</a:t>
            </a:r>
          </a:p>
        </p:txBody>
      </p:sp>
      <p:cxnSp>
        <p:nvCxnSpPr>
          <p:cNvPr id="125" name="直線矢印コネクタ 124"/>
          <p:cNvCxnSpPr/>
          <p:nvPr/>
        </p:nvCxnSpPr>
        <p:spPr>
          <a:xfrm>
            <a:off x="535277" y="1180025"/>
            <a:ext cx="0" cy="34232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499"/>
          <p:cNvSpPr txBox="1">
            <a:spLocks noChangeArrowheads="1"/>
          </p:cNvSpPr>
          <p:nvPr/>
        </p:nvSpPr>
        <p:spPr bwMode="auto">
          <a:xfrm>
            <a:off x="336267" y="918891"/>
            <a:ext cx="8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下水</a:t>
            </a:r>
          </a:p>
        </p:txBody>
      </p:sp>
      <p:sp>
        <p:nvSpPr>
          <p:cNvPr id="127" name="テキスト ボックス 499"/>
          <p:cNvSpPr txBox="1">
            <a:spLocks noChangeArrowheads="1"/>
          </p:cNvSpPr>
          <p:nvPr/>
        </p:nvSpPr>
        <p:spPr bwMode="auto">
          <a:xfrm>
            <a:off x="4678190" y="6131741"/>
            <a:ext cx="87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脱水汚泥</a:t>
            </a:r>
            <a:endParaRPr lang="en-US" altLang="ja-JP" dirty="0"/>
          </a:p>
          <a:p>
            <a:pPr eaLnBrk="1" hangingPunct="1"/>
            <a:r>
              <a:rPr lang="ja-JP" altLang="en-US" dirty="0"/>
              <a:t>産廃処分</a:t>
            </a:r>
          </a:p>
        </p:txBody>
      </p:sp>
      <p:cxnSp>
        <p:nvCxnSpPr>
          <p:cNvPr id="128" name="直線矢印コネクタ 127"/>
          <p:cNvCxnSpPr/>
          <p:nvPr/>
        </p:nvCxnSpPr>
        <p:spPr>
          <a:xfrm>
            <a:off x="1369218" y="1634565"/>
            <a:ext cx="503645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499"/>
          <p:cNvSpPr txBox="1">
            <a:spLocks noChangeArrowheads="1"/>
          </p:cNvSpPr>
          <p:nvPr/>
        </p:nvSpPr>
        <p:spPr bwMode="auto">
          <a:xfrm>
            <a:off x="1445417" y="1266209"/>
            <a:ext cx="8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処理水</a:t>
            </a:r>
          </a:p>
        </p:txBody>
      </p:sp>
      <p:cxnSp>
        <p:nvCxnSpPr>
          <p:cNvPr id="146" name="直線矢印コネクタ 145"/>
          <p:cNvCxnSpPr/>
          <p:nvPr/>
        </p:nvCxnSpPr>
        <p:spPr>
          <a:xfrm flipV="1">
            <a:off x="1689260" y="1957281"/>
            <a:ext cx="0" cy="44100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グループ化 307"/>
          <p:cNvGrpSpPr>
            <a:grpSpLocks/>
          </p:cNvGrpSpPr>
          <p:nvPr/>
        </p:nvGrpSpPr>
        <p:grpSpPr bwMode="auto">
          <a:xfrm>
            <a:off x="3584952" y="1911499"/>
            <a:ext cx="1052579" cy="838200"/>
            <a:chOff x="2514595" y="819144"/>
            <a:chExt cx="1200148" cy="838206"/>
          </a:xfrm>
        </p:grpSpPr>
        <p:grpSp>
          <p:nvGrpSpPr>
            <p:cNvPr id="150" name="Group 413"/>
            <p:cNvGrpSpPr>
              <a:grpSpLocks/>
            </p:cNvGrpSpPr>
            <p:nvPr/>
          </p:nvGrpSpPr>
          <p:grpSpPr bwMode="auto">
            <a:xfrm flipH="1" flipV="1">
              <a:off x="2943220" y="819144"/>
              <a:ext cx="746760" cy="333380"/>
              <a:chOff x="2943247" y="819144"/>
              <a:chExt cx="98" cy="35"/>
            </a:xfrm>
          </p:grpSpPr>
          <p:sp>
            <p:nvSpPr>
              <p:cNvPr id="186" name="Rectangle 407"/>
              <p:cNvSpPr>
                <a:spLocks noChangeArrowheads="1"/>
              </p:cNvSpPr>
              <p:nvPr/>
            </p:nvSpPr>
            <p:spPr bwMode="auto">
              <a:xfrm>
                <a:off x="2943247" y="819164"/>
                <a:ext cx="13" cy="1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87" name="AutoShape 408"/>
              <p:cNvSpPr>
                <a:spLocks noChangeArrowheads="1"/>
              </p:cNvSpPr>
              <p:nvPr/>
            </p:nvSpPr>
            <p:spPr bwMode="auto">
              <a:xfrm rot="16200000" flipH="1">
                <a:off x="2943280" y="819145"/>
                <a:ext cx="14" cy="51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188" name="Line 409"/>
              <p:cNvSpPr>
                <a:spLocks noChangeShapeType="1"/>
              </p:cNvSpPr>
              <p:nvPr/>
            </p:nvSpPr>
            <p:spPr bwMode="auto">
              <a:xfrm>
                <a:off x="2943254" y="819144"/>
                <a:ext cx="0" cy="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411"/>
              <p:cNvSpPr>
                <a:spLocks noChangeShapeType="1"/>
              </p:cNvSpPr>
              <p:nvPr/>
            </p:nvSpPr>
            <p:spPr bwMode="auto">
              <a:xfrm>
                <a:off x="2943312" y="819171"/>
                <a:ext cx="3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cxnSp>
          <p:nvCxnSpPr>
            <p:cNvPr id="151" name="直線矢印コネクタ 150"/>
            <p:cNvCxnSpPr/>
            <p:nvPr/>
          </p:nvCxnSpPr>
          <p:spPr>
            <a:xfrm>
              <a:off x="2514595" y="1476374"/>
              <a:ext cx="561793" cy="9525"/>
            </a:xfrm>
            <a:prstGeom prst="straightConnector1">
              <a:avLst/>
            </a:prstGeom>
            <a:ln w="28575">
              <a:solidFill>
                <a:sysClr val="windowText" lastClr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グループ化 374"/>
            <p:cNvGrpSpPr>
              <a:grpSpLocks/>
            </p:cNvGrpSpPr>
            <p:nvPr/>
          </p:nvGrpSpPr>
          <p:grpSpPr bwMode="auto">
            <a:xfrm>
              <a:off x="3038469" y="1143000"/>
              <a:ext cx="676274" cy="514350"/>
              <a:chOff x="3038469" y="1143000"/>
              <a:chExt cx="676274" cy="514350"/>
            </a:xfrm>
          </p:grpSpPr>
          <p:grpSp>
            <p:nvGrpSpPr>
              <p:cNvPr id="153" name="グループ化 375"/>
              <p:cNvGrpSpPr>
                <a:grpSpLocks/>
              </p:cNvGrpSpPr>
              <p:nvPr/>
            </p:nvGrpSpPr>
            <p:grpSpPr bwMode="auto">
              <a:xfrm>
                <a:off x="3038469" y="1143000"/>
                <a:ext cx="676274" cy="514350"/>
                <a:chOff x="3038469" y="1143000"/>
                <a:chExt cx="676274" cy="514350"/>
              </a:xfrm>
            </p:grpSpPr>
            <p:sp>
              <p:nvSpPr>
                <p:cNvPr id="179" name="正方形/長方形 178"/>
                <p:cNvSpPr/>
                <p:nvPr/>
              </p:nvSpPr>
              <p:spPr>
                <a:xfrm>
                  <a:off x="3037858" y="1390648"/>
                  <a:ext cx="534449" cy="171451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0" name="正方形/長方形 179"/>
                <p:cNvSpPr/>
                <p:nvPr/>
              </p:nvSpPr>
              <p:spPr>
                <a:xfrm rot="16200000">
                  <a:off x="3381626" y="1323735"/>
                  <a:ext cx="514354" cy="152877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1" name="正方形/長方形 180"/>
                <p:cNvSpPr/>
                <p:nvPr/>
              </p:nvSpPr>
              <p:spPr>
                <a:xfrm>
                  <a:off x="3505190" y="1419223"/>
                  <a:ext cx="134234" cy="12382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4" name="直角三角形 183"/>
                <p:cNvSpPr/>
                <p:nvPr/>
              </p:nvSpPr>
              <p:spPr>
                <a:xfrm flipH="1" flipV="1">
                  <a:off x="3037858" y="1409698"/>
                  <a:ext cx="658739" cy="85726"/>
                </a:xfrm>
                <a:prstGeom prst="rtTriangl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ja-JP" altLang="en-US"/>
                </a:p>
              </p:txBody>
            </p:sp>
            <p:sp>
              <p:nvSpPr>
                <p:cNvPr id="185" name="正方形/長方形 184"/>
                <p:cNvSpPr/>
                <p:nvPr/>
              </p:nvSpPr>
              <p:spPr>
                <a:xfrm>
                  <a:off x="3590950" y="1162046"/>
                  <a:ext cx="95704" cy="247652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154" name="円/楕円 153"/>
              <p:cNvSpPr/>
              <p:nvPr/>
            </p:nvSpPr>
            <p:spPr>
              <a:xfrm>
                <a:off x="3590950" y="1438273"/>
                <a:ext cx="48474" cy="476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5" name="円/楕円 154"/>
              <p:cNvSpPr/>
              <p:nvPr/>
            </p:nvSpPr>
            <p:spPr>
              <a:xfrm>
                <a:off x="3600894" y="1200146"/>
                <a:ext cx="47230" cy="476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6" name="円/楕円 155"/>
              <p:cNvSpPr/>
              <p:nvPr/>
            </p:nvSpPr>
            <p:spPr>
              <a:xfrm>
                <a:off x="3610837" y="1333497"/>
                <a:ext cx="47230" cy="476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7" name="円/楕円 156"/>
              <p:cNvSpPr/>
              <p:nvPr/>
            </p:nvSpPr>
            <p:spPr>
              <a:xfrm>
                <a:off x="3476603" y="1400173"/>
                <a:ext cx="47230" cy="476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58" name="円/楕円 157"/>
              <p:cNvSpPr/>
              <p:nvPr/>
            </p:nvSpPr>
            <p:spPr>
              <a:xfrm>
                <a:off x="3315026" y="1400173"/>
                <a:ext cx="47230" cy="476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3162149" y="1419223"/>
                <a:ext cx="47230" cy="476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ja-JP" altLang="en-US"/>
              </a:p>
            </p:txBody>
          </p:sp>
        </p:grpSp>
      </p:grpSp>
      <p:sp>
        <p:nvSpPr>
          <p:cNvPr id="190" name="Line 184"/>
          <p:cNvSpPr>
            <a:spLocks noChangeShapeType="1"/>
          </p:cNvSpPr>
          <p:nvPr/>
        </p:nvSpPr>
        <p:spPr bwMode="auto">
          <a:xfrm>
            <a:off x="5011480" y="1451053"/>
            <a:ext cx="7432" cy="54141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1" name="Line 184"/>
          <p:cNvSpPr>
            <a:spLocks noChangeShapeType="1"/>
          </p:cNvSpPr>
          <p:nvPr/>
        </p:nvSpPr>
        <p:spPr bwMode="auto">
          <a:xfrm flipH="1" flipV="1">
            <a:off x="4612894" y="1987700"/>
            <a:ext cx="40741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cxnSp>
        <p:nvCxnSpPr>
          <p:cNvPr id="192" name="直線矢印コネクタ 191"/>
          <p:cNvCxnSpPr/>
          <p:nvPr/>
        </p:nvCxnSpPr>
        <p:spPr>
          <a:xfrm>
            <a:off x="2276745" y="4192581"/>
            <a:ext cx="1308207" cy="0"/>
          </a:xfrm>
          <a:prstGeom prst="straightConnector1">
            <a:avLst/>
          </a:prstGeom>
          <a:ln w="28575">
            <a:solidFill>
              <a:sysClr val="windowText" lastClr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矢印コネクタ 192"/>
          <p:cNvCxnSpPr/>
          <p:nvPr/>
        </p:nvCxnSpPr>
        <p:spPr>
          <a:xfrm flipV="1">
            <a:off x="3584952" y="2559199"/>
            <a:ext cx="0" cy="1642703"/>
          </a:xfrm>
          <a:prstGeom prst="straightConnector1">
            <a:avLst/>
          </a:prstGeom>
          <a:ln w="28575">
            <a:solidFill>
              <a:sysClr val="windowText" lastClr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3612" y="3105592"/>
            <a:ext cx="1737216" cy="2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5" name="直線矢印コネクタ 194"/>
          <p:cNvCxnSpPr/>
          <p:nvPr/>
        </p:nvCxnSpPr>
        <p:spPr>
          <a:xfrm flipV="1">
            <a:off x="5796136" y="5715301"/>
            <a:ext cx="0" cy="502655"/>
          </a:xfrm>
          <a:prstGeom prst="straightConnector1">
            <a:avLst/>
          </a:prstGeom>
          <a:ln w="28575">
            <a:solidFill>
              <a:sysClr val="windowText" lastClr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6390" y="3095308"/>
            <a:ext cx="1737216" cy="2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7" name="直線矢印コネクタ 196"/>
          <p:cNvCxnSpPr/>
          <p:nvPr/>
        </p:nvCxnSpPr>
        <p:spPr>
          <a:xfrm flipV="1">
            <a:off x="3944564" y="3882559"/>
            <a:ext cx="0" cy="1206613"/>
          </a:xfrm>
          <a:prstGeom prst="straightConnector1">
            <a:avLst/>
          </a:prstGeom>
          <a:ln w="28575">
            <a:solidFill>
              <a:sysClr val="windowText" lastClr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1689260" y="5089172"/>
            <a:ext cx="225530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>
            <a:off x="5011480" y="5420600"/>
            <a:ext cx="656093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98"/>
          <p:cNvCxnSpPr/>
          <p:nvPr/>
        </p:nvCxnSpPr>
        <p:spPr>
          <a:xfrm>
            <a:off x="6444208" y="5774632"/>
            <a:ext cx="0" cy="34232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>
            <a:off x="6416445" y="6083242"/>
            <a:ext cx="31989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>
            <a:off x="6718803" y="3863815"/>
            <a:ext cx="0" cy="223164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テキスト ボックス 499"/>
          <p:cNvSpPr txBox="1">
            <a:spLocks noChangeArrowheads="1"/>
          </p:cNvSpPr>
          <p:nvPr/>
        </p:nvSpPr>
        <p:spPr bwMode="auto">
          <a:xfrm>
            <a:off x="4307674" y="5689629"/>
            <a:ext cx="8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返流水</a:t>
            </a:r>
          </a:p>
        </p:txBody>
      </p:sp>
      <p:sp>
        <p:nvSpPr>
          <p:cNvPr id="205" name="テキスト ボックス 499"/>
          <p:cNvSpPr txBox="1">
            <a:spLocks noChangeArrowheads="1"/>
          </p:cNvSpPr>
          <p:nvPr/>
        </p:nvSpPr>
        <p:spPr bwMode="auto">
          <a:xfrm>
            <a:off x="7168638" y="5746255"/>
            <a:ext cx="8590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dirty="0"/>
              <a:t>返流水</a:t>
            </a:r>
          </a:p>
        </p:txBody>
      </p:sp>
      <p:sp>
        <p:nvSpPr>
          <p:cNvPr id="206" name="テキスト ボックス 500"/>
          <p:cNvSpPr txBox="1">
            <a:spLocks noChangeArrowheads="1"/>
          </p:cNvSpPr>
          <p:nvPr/>
        </p:nvSpPr>
        <p:spPr bwMode="auto">
          <a:xfrm>
            <a:off x="6550646" y="2818309"/>
            <a:ext cx="1734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u="sng" dirty="0"/>
              <a:t>③分離液</a:t>
            </a:r>
            <a:r>
              <a:rPr lang="en-US" altLang="ja-JP" u="sng" dirty="0"/>
              <a:t>SS</a:t>
            </a:r>
            <a:r>
              <a:rPr lang="ja-JP" altLang="en-US" u="sng" dirty="0"/>
              <a:t>回収装置</a:t>
            </a: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5156443" y="833686"/>
            <a:ext cx="3448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u="sng" dirty="0">
                <a:solidFill>
                  <a:srgbClr val="FF0000"/>
                </a:solidFill>
              </a:rPr>
              <a:t>蒸気エジェクターと水エジェクターを利用して、①消化率の促進、②脱水前汚泥の凝集濃縮の促進、③脱水後の分離液</a:t>
            </a:r>
            <a:r>
              <a:rPr kumimoji="1" lang="en-US" altLang="ja-JP" sz="1200" u="sng" dirty="0">
                <a:solidFill>
                  <a:srgbClr val="FF0000"/>
                </a:solidFill>
              </a:rPr>
              <a:t>SS</a:t>
            </a:r>
            <a:r>
              <a:rPr kumimoji="1" lang="ja-JP" altLang="en-US" sz="1200" u="sng" dirty="0">
                <a:solidFill>
                  <a:srgbClr val="FF0000"/>
                </a:solidFill>
              </a:rPr>
              <a:t>回収、により、消化液中リンの課題解決や脱水汚泥量の大幅な削減が期待できる。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715160" y="4491997"/>
            <a:ext cx="144016" cy="97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/>
          <p:cNvCxnSpPr>
            <a:stCxn id="2" idx="0"/>
          </p:cNvCxnSpPr>
          <p:nvPr/>
        </p:nvCxnSpPr>
        <p:spPr>
          <a:xfrm flipH="1">
            <a:off x="5011480" y="4491997"/>
            <a:ext cx="2775688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4931525" y="5108973"/>
            <a:ext cx="235222" cy="34525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98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8280920" cy="626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5" y="2924944"/>
            <a:ext cx="4068451" cy="289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427984" y="2939109"/>
            <a:ext cx="151216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デカンター型遠心脱水機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1835696" y="3171165"/>
            <a:ext cx="2592288" cy="3298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/>
          <p:cNvCxnSpPr/>
          <p:nvPr/>
        </p:nvCxnSpPr>
        <p:spPr>
          <a:xfrm>
            <a:off x="2843808" y="260648"/>
            <a:ext cx="3591702" cy="291051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2843808" y="260648"/>
            <a:ext cx="1777219" cy="144016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724305" y="37170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炭化物添加の場合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04736" y="1124744"/>
            <a:ext cx="242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炭化物無添加の場合</a:t>
            </a:r>
          </a:p>
        </p:txBody>
      </p:sp>
      <p:cxnSp>
        <p:nvCxnSpPr>
          <p:cNvPr id="15" name="直線矢印コネクタ 14"/>
          <p:cNvCxnSpPr>
            <a:stCxn id="5" idx="1"/>
          </p:cNvCxnSpPr>
          <p:nvPr/>
        </p:nvCxnSpPr>
        <p:spPr>
          <a:xfrm flipH="1" flipV="1">
            <a:off x="3732417" y="980729"/>
            <a:ext cx="695567" cy="20814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2951820" y="4086364"/>
            <a:ext cx="986325" cy="206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3354696" y="1471428"/>
            <a:ext cx="168063" cy="45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3522759" y="1309410"/>
            <a:ext cx="761209" cy="162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804248" y="2924944"/>
            <a:ext cx="151216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直道型遠心脱水機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1002479" y="2924944"/>
            <a:ext cx="5040560" cy="35283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4" idx="1"/>
          </p:cNvCxnSpPr>
          <p:nvPr/>
        </p:nvCxnSpPr>
        <p:spPr>
          <a:xfrm flipH="1" flipV="1">
            <a:off x="6300192" y="2348880"/>
            <a:ext cx="504056" cy="699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5508104" y="1309410"/>
            <a:ext cx="3168352" cy="9674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80112" y="1390419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デカンター型遠心脱水機では、脱水汚泥排出のためのスクリューの差速を小さくすると、固形物（</a:t>
            </a:r>
            <a:r>
              <a:rPr kumimoji="1" lang="en-US" altLang="ja-JP" sz="1200" dirty="0">
                <a:solidFill>
                  <a:srgbClr val="FF0000"/>
                </a:solidFill>
              </a:rPr>
              <a:t>SS)</a:t>
            </a:r>
            <a:r>
              <a:rPr kumimoji="1" lang="ja-JP" altLang="en-US" sz="1200" dirty="0">
                <a:solidFill>
                  <a:srgbClr val="FF0000"/>
                </a:solidFill>
              </a:rPr>
              <a:t>の回収率は悪化するが、脱水汚泥の含水率を顕著に下げることができる。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934400" y="4853585"/>
            <a:ext cx="2588359" cy="9674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83856" y="4921817"/>
            <a:ext cx="2461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デカンター型遠心脱水機では、下水汚泥炭化物を添加する方法で、脱水汚泥の含水率を大幅に下げることができる。</a:t>
            </a:r>
          </a:p>
        </p:txBody>
      </p:sp>
    </p:spTree>
    <p:extLst>
      <p:ext uri="{BB962C8B-B14F-4D97-AF65-F5344CB8AC3E}">
        <p14:creationId xmlns:p14="http://schemas.microsoft.com/office/powerpoint/2010/main" val="386588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988"/>
            <a:ext cx="7992888" cy="553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99592" y="18864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真空浮上濃縮実験装置</a:t>
            </a:r>
            <a:endParaRPr kumimoji="1" lang="en-US" altLang="ja-JP" sz="3200" dirty="0"/>
          </a:p>
          <a:p>
            <a:r>
              <a:rPr kumimoji="1" lang="ja-JP" altLang="en-US" sz="3200" dirty="0"/>
              <a:t>（小型実験装置による実験の状況）</a:t>
            </a:r>
          </a:p>
        </p:txBody>
      </p:sp>
    </p:spTree>
    <p:extLst>
      <p:ext uri="{BB962C8B-B14F-4D97-AF65-F5344CB8AC3E}">
        <p14:creationId xmlns:p14="http://schemas.microsoft.com/office/powerpoint/2010/main" val="384011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5888"/>
            <a:ext cx="7991475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337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423</Words>
  <Application>Microsoft Office PowerPoint</Application>
  <PresentationFormat>画面に合わせる (4:3)</PresentationFormat>
  <Paragraphs>62</Paragraphs>
  <Slides>11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masakazu</dc:creator>
  <cp:lastModifiedBy>masakazu</cp:lastModifiedBy>
  <cp:revision>37</cp:revision>
  <cp:lastPrinted>2018-08-07T01:42:25Z</cp:lastPrinted>
  <dcterms:created xsi:type="dcterms:W3CDTF">2018-06-17T07:37:59Z</dcterms:created>
  <dcterms:modified xsi:type="dcterms:W3CDTF">2020-10-25T23:36:04Z</dcterms:modified>
</cp:coreProperties>
</file>