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31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1F591-3F07-4F82-B4F4-C6C7C192B08D}" type="datetimeFigureOut">
              <a:rPr kumimoji="1" lang="ja-JP" altLang="en-US" smtClean="0"/>
              <a:t>2013/7/16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98465-F39A-4A3B-8770-61476F17A0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7716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1F591-3F07-4F82-B4F4-C6C7C192B08D}" type="datetimeFigureOut">
              <a:rPr kumimoji="1" lang="ja-JP" altLang="en-US" smtClean="0"/>
              <a:t>2013/7/16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98465-F39A-4A3B-8770-61476F17A0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7322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1F591-3F07-4F82-B4F4-C6C7C192B08D}" type="datetimeFigureOut">
              <a:rPr kumimoji="1" lang="ja-JP" altLang="en-US" smtClean="0"/>
              <a:t>2013/7/16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98465-F39A-4A3B-8770-61476F17A0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472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1F591-3F07-4F82-B4F4-C6C7C192B08D}" type="datetimeFigureOut">
              <a:rPr kumimoji="1" lang="ja-JP" altLang="en-US" smtClean="0"/>
              <a:t>2013/7/16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98465-F39A-4A3B-8770-61476F17A0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5887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1F591-3F07-4F82-B4F4-C6C7C192B08D}" type="datetimeFigureOut">
              <a:rPr kumimoji="1" lang="ja-JP" altLang="en-US" smtClean="0"/>
              <a:t>2013/7/16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98465-F39A-4A3B-8770-61476F17A0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1632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1F591-3F07-4F82-B4F4-C6C7C192B08D}" type="datetimeFigureOut">
              <a:rPr kumimoji="1" lang="ja-JP" altLang="en-US" smtClean="0"/>
              <a:t>2013/7/16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98465-F39A-4A3B-8770-61476F17A0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3789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1F591-3F07-4F82-B4F4-C6C7C192B08D}" type="datetimeFigureOut">
              <a:rPr kumimoji="1" lang="ja-JP" altLang="en-US" smtClean="0"/>
              <a:t>2013/7/16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98465-F39A-4A3B-8770-61476F17A0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8202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1F591-3F07-4F82-B4F4-C6C7C192B08D}" type="datetimeFigureOut">
              <a:rPr kumimoji="1" lang="ja-JP" altLang="en-US" smtClean="0"/>
              <a:t>2013/7/16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98465-F39A-4A3B-8770-61476F17A0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6253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1F591-3F07-4F82-B4F4-C6C7C192B08D}" type="datetimeFigureOut">
              <a:rPr kumimoji="1" lang="ja-JP" altLang="en-US" smtClean="0"/>
              <a:t>2013/7/16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98465-F39A-4A3B-8770-61476F17A0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7779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1F591-3F07-4F82-B4F4-C6C7C192B08D}" type="datetimeFigureOut">
              <a:rPr kumimoji="1" lang="ja-JP" altLang="en-US" smtClean="0"/>
              <a:t>2013/7/16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98465-F39A-4A3B-8770-61476F17A0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3855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1F591-3F07-4F82-B4F4-C6C7C192B08D}" type="datetimeFigureOut">
              <a:rPr kumimoji="1" lang="ja-JP" altLang="en-US" smtClean="0"/>
              <a:t>2013/7/16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98465-F39A-4A3B-8770-61476F17A0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203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1F591-3F07-4F82-B4F4-C6C7C192B08D}" type="datetimeFigureOut">
              <a:rPr kumimoji="1" lang="ja-JP" altLang="en-US" smtClean="0"/>
              <a:t>2013/7/16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98465-F39A-4A3B-8770-61476F17A0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022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曲折矢印 22"/>
          <p:cNvSpPr>
            <a:spLocks noChangeArrowheads="1"/>
          </p:cNvSpPr>
          <p:nvPr/>
        </p:nvSpPr>
        <p:spPr bwMode="auto">
          <a:xfrm rot="5400000">
            <a:off x="6710330" y="1046958"/>
            <a:ext cx="441325" cy="2571750"/>
          </a:xfrm>
          <a:custGeom>
            <a:avLst/>
            <a:gdLst>
              <a:gd name="T0" fmla="*/ 247221 w 441325"/>
              <a:gd name="T1" fmla="*/ 0 h 2571750"/>
              <a:gd name="T2" fmla="*/ 247221 w 441325"/>
              <a:gd name="T3" fmla="*/ 328542 h 2571750"/>
              <a:gd name="T4" fmla="*/ 61148 w 441325"/>
              <a:gd name="T5" fmla="*/ 2573215 h 2571750"/>
              <a:gd name="T6" fmla="*/ 441325 w 441325"/>
              <a:gd name="T7" fmla="*/ 164271 h 2571750"/>
              <a:gd name="T8" fmla="*/ 0 60000 65536"/>
              <a:gd name="T9" fmla="*/ 0 60000 65536"/>
              <a:gd name="T10" fmla="*/ 0 60000 65536"/>
              <a:gd name="T11" fmla="*/ 0 60000 65536"/>
              <a:gd name="T12" fmla="*/ 0 w 441325"/>
              <a:gd name="T13" fmla="*/ 0 h 2571750"/>
              <a:gd name="T14" fmla="*/ 441325 w 441325"/>
              <a:gd name="T15" fmla="*/ 2571750 h 257175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41325" h="2571750">
                <a:moveTo>
                  <a:pt x="0" y="2571750"/>
                </a:moveTo>
                <a:lnTo>
                  <a:pt x="0" y="284140"/>
                </a:lnTo>
                <a:cubicBezTo>
                  <a:pt x="0" y="184115"/>
                  <a:pt x="81086" y="103029"/>
                  <a:pt x="181110" y="103029"/>
                </a:cubicBezTo>
                <a:lnTo>
                  <a:pt x="247221" y="103030"/>
                </a:lnTo>
                <a:lnTo>
                  <a:pt x="247221" y="0"/>
                </a:lnTo>
                <a:lnTo>
                  <a:pt x="441325" y="164177"/>
                </a:lnTo>
                <a:lnTo>
                  <a:pt x="247221" y="328355"/>
                </a:lnTo>
                <a:lnTo>
                  <a:pt x="247221" y="225325"/>
                </a:lnTo>
                <a:lnTo>
                  <a:pt x="181111" y="225325"/>
                </a:lnTo>
                <a:lnTo>
                  <a:pt x="181110" y="225325"/>
                </a:lnTo>
                <a:cubicBezTo>
                  <a:pt x="148628" y="225325"/>
                  <a:pt x="122296" y="251657"/>
                  <a:pt x="122296" y="284139"/>
                </a:cubicBezTo>
                <a:lnTo>
                  <a:pt x="122296" y="2571750"/>
                </a:lnTo>
                <a:lnTo>
                  <a:pt x="0" y="2571750"/>
                </a:lnTo>
                <a:close/>
              </a:path>
            </a:pathLst>
          </a:custGeom>
          <a:solidFill>
            <a:srgbClr val="FF6C85"/>
          </a:solidFill>
          <a:ln w="9525">
            <a:solidFill>
              <a:srgbClr val="FF6C85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endParaRPr lang="ja-JP" altLang="en-US"/>
          </a:p>
        </p:txBody>
      </p:sp>
      <p:sp>
        <p:nvSpPr>
          <p:cNvPr id="5" name="テキスト ボックス 90"/>
          <p:cNvSpPr txBox="1">
            <a:spLocks noChangeArrowheads="1"/>
          </p:cNvSpPr>
          <p:nvPr/>
        </p:nvSpPr>
        <p:spPr bwMode="auto">
          <a:xfrm>
            <a:off x="6293633" y="1869281"/>
            <a:ext cx="167456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400" dirty="0" smtClean="0">
                <a:solidFill>
                  <a:srgbClr val="000000"/>
                </a:solidFill>
                <a:latin typeface="Franklin Gothic Demi" pitchFamily="34" charset="0"/>
                <a:ea typeface="メイリオ" pitchFamily="50" charset="-128"/>
                <a:cs typeface="メイリオ" pitchFamily="50" charset="-128"/>
              </a:rPr>
              <a:t>Heated Air </a:t>
            </a:r>
            <a:r>
              <a:rPr lang="ja-JP" altLang="en-US" dirty="0" smtClean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加</a:t>
            </a:r>
            <a:r>
              <a:rPr lang="ja-JP" altLang="en-US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熱空気</a:t>
            </a:r>
          </a:p>
        </p:txBody>
      </p:sp>
      <p:sp>
        <p:nvSpPr>
          <p:cNvPr id="6" name="正方形/長方形 92"/>
          <p:cNvSpPr>
            <a:spLocks noChangeArrowheads="1"/>
          </p:cNvSpPr>
          <p:nvPr/>
        </p:nvSpPr>
        <p:spPr bwMode="auto">
          <a:xfrm>
            <a:off x="4654550" y="1621631"/>
            <a:ext cx="146050" cy="160338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endParaRPr lang="ja-JP" altLang="en-US" sz="1600">
              <a:solidFill>
                <a:srgbClr val="FFFFFF"/>
              </a:solidFill>
            </a:endParaRPr>
          </a:p>
        </p:txBody>
      </p:sp>
      <p:sp>
        <p:nvSpPr>
          <p:cNvPr id="7" name="台形 37"/>
          <p:cNvSpPr>
            <a:spLocks noChangeArrowheads="1"/>
          </p:cNvSpPr>
          <p:nvPr/>
        </p:nvSpPr>
        <p:spPr bwMode="auto">
          <a:xfrm flipV="1">
            <a:off x="7429501" y="1186656"/>
            <a:ext cx="788987" cy="246062"/>
          </a:xfrm>
          <a:custGeom>
            <a:avLst/>
            <a:gdLst>
              <a:gd name="T0" fmla="*/ 394922 w 788987"/>
              <a:gd name="T1" fmla="*/ 0 h 246062"/>
              <a:gd name="T2" fmla="*/ 94067 w 788987"/>
              <a:gd name="T3" fmla="*/ 123031 h 246062"/>
              <a:gd name="T4" fmla="*/ 394922 w 788987"/>
              <a:gd name="T5" fmla="*/ 246062 h 246062"/>
              <a:gd name="T6" fmla="*/ 695775 w 788987"/>
              <a:gd name="T7" fmla="*/ 123031 h 246062"/>
              <a:gd name="T8" fmla="*/ 0 60000 65536"/>
              <a:gd name="T9" fmla="*/ 0 60000 65536"/>
              <a:gd name="T10" fmla="*/ 0 60000 65536"/>
              <a:gd name="T11" fmla="*/ 0 60000 65536"/>
              <a:gd name="T12" fmla="*/ 125287 w 788987"/>
              <a:gd name="T13" fmla="*/ 39073 h 246062"/>
              <a:gd name="T14" fmla="*/ 663700 w 788987"/>
              <a:gd name="T15" fmla="*/ 246062 h 24606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8987" h="246062">
                <a:moveTo>
                  <a:pt x="0" y="246062"/>
                </a:moveTo>
                <a:lnTo>
                  <a:pt x="187930" y="0"/>
                </a:lnTo>
                <a:lnTo>
                  <a:pt x="601057" y="0"/>
                </a:lnTo>
                <a:lnTo>
                  <a:pt x="788987" y="246062"/>
                </a:lnTo>
                <a:lnTo>
                  <a:pt x="0" y="246062"/>
                </a:lnTo>
                <a:close/>
              </a:path>
            </a:pathLst>
          </a:cu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endParaRPr lang="ja-JP" altLang="en-US"/>
          </a:p>
        </p:txBody>
      </p:sp>
      <p:sp>
        <p:nvSpPr>
          <p:cNvPr id="8" name="正方形/長方形 25"/>
          <p:cNvSpPr>
            <a:spLocks noChangeArrowheads="1"/>
          </p:cNvSpPr>
          <p:nvPr/>
        </p:nvSpPr>
        <p:spPr bwMode="auto">
          <a:xfrm flipV="1">
            <a:off x="5961063" y="691356"/>
            <a:ext cx="111125" cy="1414463"/>
          </a:xfrm>
          <a:prstGeom prst="rect">
            <a:avLst/>
          </a:prstGeom>
          <a:solidFill>
            <a:srgbClr val="FF6C85"/>
          </a:solidFill>
          <a:ln w="9525">
            <a:solidFill>
              <a:srgbClr val="FF6C85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endParaRPr lang="ja-JP" altLang="en-US" sz="1600">
              <a:solidFill>
                <a:srgbClr val="FFFFFF"/>
              </a:solidFill>
            </a:endParaRPr>
          </a:p>
        </p:txBody>
      </p:sp>
      <p:sp>
        <p:nvSpPr>
          <p:cNvPr id="9" name="曲折矢印 13"/>
          <p:cNvSpPr>
            <a:spLocks noChangeArrowheads="1"/>
          </p:cNvSpPr>
          <p:nvPr/>
        </p:nvSpPr>
        <p:spPr bwMode="auto">
          <a:xfrm rot="16200000" flipV="1">
            <a:off x="7605713" y="3190081"/>
            <a:ext cx="652462" cy="573088"/>
          </a:xfrm>
          <a:custGeom>
            <a:avLst/>
            <a:gdLst>
              <a:gd name="T0" fmla="*/ 467991 w 652462"/>
              <a:gd name="T1" fmla="*/ 0 h 573088"/>
              <a:gd name="T2" fmla="*/ 467991 w 652462"/>
              <a:gd name="T3" fmla="*/ 261146 h 573088"/>
              <a:gd name="T4" fmla="*/ 50263 w 652462"/>
              <a:gd name="T5" fmla="*/ 572965 h 573088"/>
              <a:gd name="T6" fmla="*/ 652462 w 652462"/>
              <a:gd name="T7" fmla="*/ 130573 h 573088"/>
              <a:gd name="T8" fmla="*/ 0 60000 65536"/>
              <a:gd name="T9" fmla="*/ 0 60000 65536"/>
              <a:gd name="T10" fmla="*/ 0 60000 65536"/>
              <a:gd name="T11" fmla="*/ 0 60000 65536"/>
              <a:gd name="T12" fmla="*/ 0 w 652462"/>
              <a:gd name="T13" fmla="*/ 0 h 573088"/>
              <a:gd name="T14" fmla="*/ 652462 w 652462"/>
              <a:gd name="T15" fmla="*/ 573088 h 5730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52462" h="573088">
                <a:moveTo>
                  <a:pt x="0" y="573088"/>
                </a:moveTo>
                <a:lnTo>
                  <a:pt x="0" y="315522"/>
                </a:lnTo>
                <a:cubicBezTo>
                  <a:pt x="0" y="185633"/>
                  <a:pt x="105295" y="80338"/>
                  <a:pt x="235183" y="80338"/>
                </a:cubicBezTo>
                <a:lnTo>
                  <a:pt x="467991" y="80338"/>
                </a:lnTo>
                <a:lnTo>
                  <a:pt x="467991" y="0"/>
                </a:lnTo>
                <a:lnTo>
                  <a:pt x="652462" y="130601"/>
                </a:lnTo>
                <a:lnTo>
                  <a:pt x="467991" y="261202"/>
                </a:lnTo>
                <a:lnTo>
                  <a:pt x="467991" y="180864"/>
                </a:lnTo>
                <a:lnTo>
                  <a:pt x="235184" y="180864"/>
                </a:lnTo>
                <a:lnTo>
                  <a:pt x="235183" y="180864"/>
                </a:lnTo>
                <a:cubicBezTo>
                  <a:pt x="160814" y="180864"/>
                  <a:pt x="100526" y="241152"/>
                  <a:pt x="100526" y="315521"/>
                </a:cubicBezTo>
                <a:lnTo>
                  <a:pt x="100525" y="573088"/>
                </a:lnTo>
                <a:lnTo>
                  <a:pt x="0" y="573088"/>
                </a:lnTo>
                <a:close/>
              </a:path>
            </a:pathLst>
          </a:custGeom>
          <a:solidFill>
            <a:srgbClr val="800000"/>
          </a:solidFill>
          <a:ln w="9525">
            <a:solidFill>
              <a:srgbClr val="8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endParaRPr lang="ja-JP" altLang="en-US"/>
          </a:p>
        </p:txBody>
      </p:sp>
      <p:sp>
        <p:nvSpPr>
          <p:cNvPr id="10" name="円柱 12"/>
          <p:cNvSpPr>
            <a:spLocks noChangeArrowheads="1"/>
          </p:cNvSpPr>
          <p:nvPr/>
        </p:nvSpPr>
        <p:spPr bwMode="auto">
          <a:xfrm>
            <a:off x="7488238" y="4045744"/>
            <a:ext cx="193675" cy="563562"/>
          </a:xfrm>
          <a:prstGeom prst="can">
            <a:avLst>
              <a:gd name="adj" fmla="val 25003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0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600">
              <a:solidFill>
                <a:srgbClr val="FFFFFF"/>
              </a:solidFill>
              <a:latin typeface="Times New Roman"/>
              <a:ea typeface="ＭＳ Ｐゴシック"/>
            </a:endParaRPr>
          </a:p>
        </p:txBody>
      </p:sp>
      <p:sp>
        <p:nvSpPr>
          <p:cNvPr id="11" name="円柱 3"/>
          <p:cNvSpPr>
            <a:spLocks noChangeArrowheads="1"/>
          </p:cNvSpPr>
          <p:nvPr/>
        </p:nvSpPr>
        <p:spPr bwMode="auto">
          <a:xfrm>
            <a:off x="2803525" y="1158081"/>
            <a:ext cx="1149350" cy="1778000"/>
          </a:xfrm>
          <a:prstGeom prst="can">
            <a:avLst>
              <a:gd name="adj" fmla="val 25002"/>
            </a:avLst>
          </a:prstGeom>
          <a:gradFill rotWithShape="1">
            <a:gsLst>
              <a:gs pos="0">
                <a:srgbClr val="595959"/>
              </a:gs>
              <a:gs pos="50000">
                <a:schemeClr val="bg1"/>
              </a:gs>
              <a:gs pos="100000">
                <a:srgbClr val="595959"/>
              </a:gs>
            </a:gsLst>
            <a:lin ang="0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600">
              <a:solidFill>
                <a:srgbClr val="FFFFFF"/>
              </a:solidFill>
              <a:latin typeface="Times New Roman"/>
              <a:ea typeface="ＭＳ Ｐゴシック"/>
            </a:endParaRPr>
          </a:p>
        </p:txBody>
      </p:sp>
      <p:sp>
        <p:nvSpPr>
          <p:cNvPr id="12" name="円柱 6"/>
          <p:cNvSpPr>
            <a:spLocks noChangeArrowheads="1"/>
          </p:cNvSpPr>
          <p:nvPr/>
        </p:nvSpPr>
        <p:spPr bwMode="auto">
          <a:xfrm rot="16200000">
            <a:off x="7230269" y="3549650"/>
            <a:ext cx="598487" cy="466725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0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600">
              <a:solidFill>
                <a:srgbClr val="FFFFFF"/>
              </a:solidFill>
              <a:latin typeface="Times New Roman"/>
              <a:ea typeface="ＭＳ Ｐゴシック"/>
            </a:endParaRPr>
          </a:p>
        </p:txBody>
      </p:sp>
      <p:sp>
        <p:nvSpPr>
          <p:cNvPr id="13" name="円柱 4"/>
          <p:cNvSpPr>
            <a:spLocks noChangeArrowheads="1"/>
          </p:cNvSpPr>
          <p:nvPr/>
        </p:nvSpPr>
        <p:spPr bwMode="auto">
          <a:xfrm rot="16200000">
            <a:off x="5822951" y="2580481"/>
            <a:ext cx="914400" cy="2416175"/>
          </a:xfrm>
          <a:prstGeom prst="can">
            <a:avLst>
              <a:gd name="adj" fmla="val 25005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0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600">
              <a:solidFill>
                <a:srgbClr val="FFFFFF"/>
              </a:solidFill>
              <a:latin typeface="Times New Roman"/>
              <a:ea typeface="ＭＳ Ｐゴシック"/>
            </a:endParaRPr>
          </a:p>
        </p:txBody>
      </p:sp>
      <p:sp>
        <p:nvSpPr>
          <p:cNvPr id="14" name="円柱 5"/>
          <p:cNvSpPr>
            <a:spLocks noChangeArrowheads="1"/>
          </p:cNvSpPr>
          <p:nvPr/>
        </p:nvSpPr>
        <p:spPr bwMode="auto">
          <a:xfrm rot="16200000">
            <a:off x="4714081" y="3573463"/>
            <a:ext cx="598487" cy="419100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0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600">
              <a:solidFill>
                <a:srgbClr val="FFFFFF"/>
              </a:solidFill>
              <a:latin typeface="Times New Roman"/>
              <a:ea typeface="ＭＳ Ｐゴシック"/>
            </a:endParaRPr>
          </a:p>
        </p:txBody>
      </p:sp>
      <p:sp>
        <p:nvSpPr>
          <p:cNvPr id="15" name="右矢印 7"/>
          <p:cNvSpPr>
            <a:spLocks noChangeArrowheads="1"/>
          </p:cNvSpPr>
          <p:nvPr/>
        </p:nvSpPr>
        <p:spPr bwMode="auto">
          <a:xfrm rot="16200000">
            <a:off x="5306219" y="3043237"/>
            <a:ext cx="312738" cy="263525"/>
          </a:xfrm>
          <a:prstGeom prst="rightArrow">
            <a:avLst>
              <a:gd name="adj1" fmla="val 50000"/>
              <a:gd name="adj2" fmla="val 50041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endParaRPr lang="ja-JP" altLang="en-US" sz="1600">
              <a:solidFill>
                <a:srgbClr val="FFFFFF"/>
              </a:solidFill>
            </a:endParaRPr>
          </a:p>
        </p:txBody>
      </p:sp>
      <p:sp>
        <p:nvSpPr>
          <p:cNvPr id="16" name="台形 8"/>
          <p:cNvSpPr>
            <a:spLocks noChangeArrowheads="1"/>
          </p:cNvSpPr>
          <p:nvPr/>
        </p:nvSpPr>
        <p:spPr bwMode="auto">
          <a:xfrm flipV="1">
            <a:off x="3833813" y="3136106"/>
            <a:ext cx="788987" cy="536575"/>
          </a:xfrm>
          <a:custGeom>
            <a:avLst/>
            <a:gdLst>
              <a:gd name="T0" fmla="*/ 394922 w 788987"/>
              <a:gd name="T1" fmla="*/ 0 h 536575"/>
              <a:gd name="T2" fmla="*/ 67145 w 788987"/>
              <a:gd name="T3" fmla="*/ 268288 h 536575"/>
              <a:gd name="T4" fmla="*/ 394922 w 788987"/>
              <a:gd name="T5" fmla="*/ 536575 h 536575"/>
              <a:gd name="T6" fmla="*/ 722698 w 788987"/>
              <a:gd name="T7" fmla="*/ 268288 h 536575"/>
              <a:gd name="T8" fmla="*/ 0 60000 65536"/>
              <a:gd name="T9" fmla="*/ 0 60000 65536"/>
              <a:gd name="T10" fmla="*/ 0 60000 65536"/>
              <a:gd name="T11" fmla="*/ 0 60000 65536"/>
              <a:gd name="T12" fmla="*/ 89429 w 788987"/>
              <a:gd name="T13" fmla="*/ 60819 h 536575"/>
              <a:gd name="T14" fmla="*/ 699558 w 788987"/>
              <a:gd name="T15" fmla="*/ 536575 h 53657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8987" h="536575">
                <a:moveTo>
                  <a:pt x="0" y="536575"/>
                </a:moveTo>
                <a:lnTo>
                  <a:pt x="134144" y="0"/>
                </a:lnTo>
                <a:lnTo>
                  <a:pt x="654843" y="0"/>
                </a:lnTo>
                <a:lnTo>
                  <a:pt x="788987" y="536575"/>
                </a:lnTo>
                <a:lnTo>
                  <a:pt x="0" y="536575"/>
                </a:lnTo>
                <a:close/>
              </a:path>
            </a:pathLst>
          </a:cu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endParaRPr lang="ja-JP" altLang="en-US"/>
          </a:p>
        </p:txBody>
      </p:sp>
      <p:sp>
        <p:nvSpPr>
          <p:cNvPr id="17" name="曲折矢印 9"/>
          <p:cNvSpPr>
            <a:spLocks noChangeArrowheads="1"/>
          </p:cNvSpPr>
          <p:nvPr/>
        </p:nvSpPr>
        <p:spPr bwMode="auto">
          <a:xfrm rot="5400000">
            <a:off x="3947318" y="2678113"/>
            <a:ext cx="442913" cy="431800"/>
          </a:xfrm>
          <a:custGeom>
            <a:avLst/>
            <a:gdLst>
              <a:gd name="T0" fmla="*/ 252999 w 442913"/>
              <a:gd name="T1" fmla="*/ 0 h 431800"/>
              <a:gd name="T2" fmla="*/ 252999 w 442913"/>
              <a:gd name="T3" fmla="*/ 321631 h 431800"/>
              <a:gd name="T4" fmla="*/ 59828 w 442913"/>
              <a:gd name="T5" fmla="*/ 432288 h 431800"/>
              <a:gd name="T6" fmla="*/ 442913 w 442913"/>
              <a:gd name="T7" fmla="*/ 160816 h 431800"/>
              <a:gd name="T8" fmla="*/ 0 60000 65536"/>
              <a:gd name="T9" fmla="*/ 0 60000 65536"/>
              <a:gd name="T10" fmla="*/ 0 60000 65536"/>
              <a:gd name="T11" fmla="*/ 0 60000 65536"/>
              <a:gd name="T12" fmla="*/ 0 w 442913"/>
              <a:gd name="T13" fmla="*/ 0 h 431800"/>
              <a:gd name="T14" fmla="*/ 442913 w 442913"/>
              <a:gd name="T15" fmla="*/ 431800 h 4318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42913" h="431800">
                <a:moveTo>
                  <a:pt x="0" y="431800"/>
                </a:moveTo>
                <a:lnTo>
                  <a:pt x="0" y="278008"/>
                </a:lnTo>
                <a:cubicBezTo>
                  <a:pt x="0" y="180142"/>
                  <a:pt x="79336" y="100806"/>
                  <a:pt x="177201" y="100806"/>
                </a:cubicBezTo>
                <a:lnTo>
                  <a:pt x="252999" y="100806"/>
                </a:lnTo>
                <a:lnTo>
                  <a:pt x="252999" y="0"/>
                </a:lnTo>
                <a:lnTo>
                  <a:pt x="442913" y="160634"/>
                </a:lnTo>
                <a:lnTo>
                  <a:pt x="252999" y="321268"/>
                </a:lnTo>
                <a:lnTo>
                  <a:pt x="252999" y="220462"/>
                </a:lnTo>
                <a:lnTo>
                  <a:pt x="177202" y="220462"/>
                </a:lnTo>
                <a:lnTo>
                  <a:pt x="177201" y="220462"/>
                </a:lnTo>
                <a:cubicBezTo>
                  <a:pt x="145420" y="220462"/>
                  <a:pt x="119656" y="246226"/>
                  <a:pt x="119656" y="278007"/>
                </a:cubicBezTo>
                <a:lnTo>
                  <a:pt x="119656" y="431800"/>
                </a:lnTo>
                <a:lnTo>
                  <a:pt x="0" y="431800"/>
                </a:lnTo>
                <a:close/>
              </a:path>
            </a:pathLst>
          </a:custGeom>
          <a:solidFill>
            <a:srgbClr val="595959"/>
          </a:soli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endParaRPr lang="ja-JP" altLang="en-US"/>
          </a:p>
        </p:txBody>
      </p:sp>
      <p:sp>
        <p:nvSpPr>
          <p:cNvPr id="18" name="円柱 11"/>
          <p:cNvSpPr>
            <a:spLocks noChangeArrowheads="1"/>
          </p:cNvSpPr>
          <p:nvPr/>
        </p:nvSpPr>
        <p:spPr bwMode="auto">
          <a:xfrm rot="16200000">
            <a:off x="4312444" y="3308350"/>
            <a:ext cx="185738" cy="914400"/>
          </a:xfrm>
          <a:prstGeom prst="can">
            <a:avLst>
              <a:gd name="adj" fmla="val 25003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0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600">
              <a:solidFill>
                <a:srgbClr val="FFFFFF"/>
              </a:solidFill>
              <a:latin typeface="Times New Roman"/>
              <a:ea typeface="ＭＳ Ｐゴシック"/>
            </a:endParaRPr>
          </a:p>
        </p:txBody>
      </p:sp>
      <p:sp>
        <p:nvSpPr>
          <p:cNvPr id="19" name="円柱 14"/>
          <p:cNvSpPr>
            <a:spLocks noChangeArrowheads="1"/>
          </p:cNvSpPr>
          <p:nvPr/>
        </p:nvSpPr>
        <p:spPr bwMode="auto">
          <a:xfrm rot="16200000">
            <a:off x="7620000" y="2561430"/>
            <a:ext cx="555625" cy="844552"/>
          </a:xfrm>
          <a:prstGeom prst="can">
            <a:avLst>
              <a:gd name="adj" fmla="val 25003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0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600">
              <a:solidFill>
                <a:srgbClr val="FFFFFF"/>
              </a:solidFill>
              <a:latin typeface="Times New Roman"/>
              <a:ea typeface="ＭＳ Ｐゴシック"/>
            </a:endParaRPr>
          </a:p>
        </p:txBody>
      </p:sp>
      <p:sp>
        <p:nvSpPr>
          <p:cNvPr id="20" name="曲折矢印 16"/>
          <p:cNvSpPr>
            <a:spLocks noChangeArrowheads="1"/>
          </p:cNvSpPr>
          <p:nvPr/>
        </p:nvSpPr>
        <p:spPr bwMode="auto">
          <a:xfrm rot="5400000" flipV="1">
            <a:off x="6972301" y="2924988"/>
            <a:ext cx="547687" cy="404812"/>
          </a:xfrm>
          <a:custGeom>
            <a:avLst/>
            <a:gdLst>
              <a:gd name="T0" fmla="*/ 417382 w 547687"/>
              <a:gd name="T1" fmla="*/ 0 h 404812"/>
              <a:gd name="T2" fmla="*/ 417382 w 547687"/>
              <a:gd name="T3" fmla="*/ 184338 h 404812"/>
              <a:gd name="T4" fmla="*/ 53516 w 547687"/>
              <a:gd name="T5" fmla="*/ 404446 h 404812"/>
              <a:gd name="T6" fmla="*/ 547687 w 547687"/>
              <a:gd name="T7" fmla="*/ 92170 h 404812"/>
              <a:gd name="T8" fmla="*/ 0 60000 65536"/>
              <a:gd name="T9" fmla="*/ 0 60000 65536"/>
              <a:gd name="T10" fmla="*/ 0 60000 65536"/>
              <a:gd name="T11" fmla="*/ 0 60000 65536"/>
              <a:gd name="T12" fmla="*/ 0 w 547687"/>
              <a:gd name="T13" fmla="*/ 0 h 404812"/>
              <a:gd name="T14" fmla="*/ 547687 w 547687"/>
              <a:gd name="T15" fmla="*/ 404812 h 4048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47687" h="404812">
                <a:moveTo>
                  <a:pt x="0" y="404812"/>
                </a:moveTo>
                <a:lnTo>
                  <a:pt x="0" y="204863"/>
                </a:lnTo>
                <a:cubicBezTo>
                  <a:pt x="0" y="113113"/>
                  <a:pt x="74377" y="38736"/>
                  <a:pt x="166126" y="38736"/>
                </a:cubicBezTo>
                <a:lnTo>
                  <a:pt x="417382" y="38736"/>
                </a:lnTo>
                <a:lnTo>
                  <a:pt x="417382" y="0"/>
                </a:lnTo>
                <a:lnTo>
                  <a:pt x="547687" y="92253"/>
                </a:lnTo>
                <a:lnTo>
                  <a:pt x="417382" y="184505"/>
                </a:lnTo>
                <a:lnTo>
                  <a:pt x="417382" y="145769"/>
                </a:lnTo>
                <a:lnTo>
                  <a:pt x="166127" y="145769"/>
                </a:lnTo>
                <a:lnTo>
                  <a:pt x="166126" y="145769"/>
                </a:lnTo>
                <a:cubicBezTo>
                  <a:pt x="133490" y="145769"/>
                  <a:pt x="107033" y="172226"/>
                  <a:pt x="107033" y="204862"/>
                </a:cubicBezTo>
                <a:lnTo>
                  <a:pt x="107032" y="404812"/>
                </a:lnTo>
                <a:lnTo>
                  <a:pt x="0" y="404812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endParaRPr lang="ja-JP" altLang="en-US"/>
          </a:p>
        </p:txBody>
      </p:sp>
      <p:sp>
        <p:nvSpPr>
          <p:cNvPr id="21" name="円柱 17"/>
          <p:cNvSpPr>
            <a:spLocks noChangeArrowheads="1"/>
          </p:cNvSpPr>
          <p:nvPr/>
        </p:nvSpPr>
        <p:spPr bwMode="auto">
          <a:xfrm>
            <a:off x="5145088" y="2029619"/>
            <a:ext cx="628650" cy="965200"/>
          </a:xfrm>
          <a:prstGeom prst="can">
            <a:avLst>
              <a:gd name="adj" fmla="val 24999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0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600">
              <a:solidFill>
                <a:srgbClr val="FFFFFF"/>
              </a:solidFill>
              <a:latin typeface="Times New Roman"/>
              <a:ea typeface="ＭＳ Ｐゴシック"/>
            </a:endParaRPr>
          </a:p>
        </p:txBody>
      </p:sp>
      <p:sp>
        <p:nvSpPr>
          <p:cNvPr id="22" name="台形 19"/>
          <p:cNvSpPr>
            <a:spLocks noChangeArrowheads="1"/>
          </p:cNvSpPr>
          <p:nvPr/>
        </p:nvSpPr>
        <p:spPr bwMode="auto">
          <a:xfrm>
            <a:off x="4289425" y="1750219"/>
            <a:ext cx="404813" cy="306387"/>
          </a:xfrm>
          <a:custGeom>
            <a:avLst/>
            <a:gdLst>
              <a:gd name="T0" fmla="*/ 202223 w 404813"/>
              <a:gd name="T1" fmla="*/ 0 h 306387"/>
              <a:gd name="T2" fmla="*/ 59437 w 404813"/>
              <a:gd name="T3" fmla="*/ 153194 h 306387"/>
              <a:gd name="T4" fmla="*/ 202223 w 404813"/>
              <a:gd name="T5" fmla="*/ 306387 h 306387"/>
              <a:gd name="T6" fmla="*/ 345009 w 404813"/>
              <a:gd name="T7" fmla="*/ 153194 h 306387"/>
              <a:gd name="T8" fmla="*/ 0 60000 65536"/>
              <a:gd name="T9" fmla="*/ 0 60000 65536"/>
              <a:gd name="T10" fmla="*/ 0 60000 65536"/>
              <a:gd name="T11" fmla="*/ 0 60000 65536"/>
              <a:gd name="T12" fmla="*/ 79322 w 404813"/>
              <a:gd name="T13" fmla="*/ 60035 h 306387"/>
              <a:gd name="T14" fmla="*/ 325491 w 404813"/>
              <a:gd name="T15" fmla="*/ 306387 h 3063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04813" h="306387">
                <a:moveTo>
                  <a:pt x="0" y="306387"/>
                </a:moveTo>
                <a:lnTo>
                  <a:pt x="118982" y="0"/>
                </a:lnTo>
                <a:lnTo>
                  <a:pt x="285831" y="0"/>
                </a:lnTo>
                <a:lnTo>
                  <a:pt x="404813" y="306387"/>
                </a:lnTo>
                <a:lnTo>
                  <a:pt x="0" y="306387"/>
                </a:lnTo>
                <a:close/>
              </a:path>
            </a:pathLst>
          </a:custGeom>
          <a:solidFill>
            <a:srgbClr val="3366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endParaRPr lang="ja-JP" altLang="en-US"/>
          </a:p>
        </p:txBody>
      </p:sp>
      <p:sp>
        <p:nvSpPr>
          <p:cNvPr id="23" name="円/楕円 20"/>
          <p:cNvSpPr>
            <a:spLocks noChangeArrowheads="1"/>
          </p:cNvSpPr>
          <p:nvPr/>
        </p:nvSpPr>
        <p:spPr bwMode="auto">
          <a:xfrm>
            <a:off x="4310063" y="1540669"/>
            <a:ext cx="368300" cy="368300"/>
          </a:xfrm>
          <a:prstGeom prst="ellipse">
            <a:avLst/>
          </a:prstGeom>
          <a:solidFill>
            <a:srgbClr val="3366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endParaRPr lang="ja-JP" altLang="en-US" sz="1600">
              <a:solidFill>
                <a:srgbClr val="FFFFFF"/>
              </a:solidFill>
            </a:endParaRPr>
          </a:p>
        </p:txBody>
      </p:sp>
      <p:sp>
        <p:nvSpPr>
          <p:cNvPr id="24" name="右矢印 23"/>
          <p:cNvSpPr>
            <a:spLocks noChangeArrowheads="1"/>
          </p:cNvSpPr>
          <p:nvPr/>
        </p:nvSpPr>
        <p:spPr bwMode="auto">
          <a:xfrm rot="16200000">
            <a:off x="4946651" y="1434306"/>
            <a:ext cx="996950" cy="288925"/>
          </a:xfrm>
          <a:prstGeom prst="rightArrow">
            <a:avLst>
              <a:gd name="adj1" fmla="val 37944"/>
              <a:gd name="adj2" fmla="val 73692"/>
            </a:avLst>
          </a:prstGeom>
          <a:solidFill>
            <a:srgbClr val="FF6600"/>
          </a:solidFill>
          <a:ln w="9525">
            <a:solidFill>
              <a:srgbClr val="FF66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endParaRPr lang="ja-JP" altLang="en-US" sz="1600">
              <a:solidFill>
                <a:srgbClr val="FFFFFF"/>
              </a:solidFill>
            </a:endParaRPr>
          </a:p>
        </p:txBody>
      </p:sp>
      <p:sp>
        <p:nvSpPr>
          <p:cNvPr id="25" name="曲折矢印 24"/>
          <p:cNvSpPr>
            <a:spLocks noChangeArrowheads="1"/>
          </p:cNvSpPr>
          <p:nvPr/>
        </p:nvSpPr>
        <p:spPr bwMode="auto">
          <a:xfrm rot="16200000" flipH="1">
            <a:off x="4256087" y="-365918"/>
            <a:ext cx="652463" cy="2767012"/>
          </a:xfrm>
          <a:custGeom>
            <a:avLst/>
            <a:gdLst>
              <a:gd name="T0" fmla="*/ 449390 w 652463"/>
              <a:gd name="T1" fmla="*/ 0 h 2767012"/>
              <a:gd name="T2" fmla="*/ 449390 w 652463"/>
              <a:gd name="T3" fmla="*/ 269705 h 2767012"/>
              <a:gd name="T4" fmla="*/ 60441 w 652463"/>
              <a:gd name="T5" fmla="*/ 2766646 h 2767012"/>
              <a:gd name="T6" fmla="*/ 652463 w 652463"/>
              <a:gd name="T7" fmla="*/ 134853 h 2767012"/>
              <a:gd name="T8" fmla="*/ 0 60000 65536"/>
              <a:gd name="T9" fmla="*/ 0 60000 65536"/>
              <a:gd name="T10" fmla="*/ 0 60000 65536"/>
              <a:gd name="T11" fmla="*/ 0 60000 65536"/>
              <a:gd name="T12" fmla="*/ 0 w 652463"/>
              <a:gd name="T13" fmla="*/ 0 h 2767012"/>
              <a:gd name="T14" fmla="*/ 652463 w 652463"/>
              <a:gd name="T15" fmla="*/ 2767012 h 27670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52463" h="2767012">
                <a:moveTo>
                  <a:pt x="0" y="2767012"/>
                </a:moveTo>
                <a:lnTo>
                  <a:pt x="0" y="318216"/>
                </a:lnTo>
                <a:cubicBezTo>
                  <a:pt x="0" y="183576"/>
                  <a:pt x="109146" y="74430"/>
                  <a:pt x="243785" y="74430"/>
                </a:cubicBezTo>
                <a:lnTo>
                  <a:pt x="449390" y="74430"/>
                </a:lnTo>
                <a:lnTo>
                  <a:pt x="449390" y="0"/>
                </a:lnTo>
                <a:lnTo>
                  <a:pt x="652463" y="134871"/>
                </a:lnTo>
                <a:lnTo>
                  <a:pt x="449390" y="269741"/>
                </a:lnTo>
                <a:lnTo>
                  <a:pt x="449390" y="195312"/>
                </a:lnTo>
                <a:lnTo>
                  <a:pt x="243786" y="195312"/>
                </a:lnTo>
                <a:lnTo>
                  <a:pt x="243785" y="195312"/>
                </a:lnTo>
                <a:cubicBezTo>
                  <a:pt x="175907" y="195312"/>
                  <a:pt x="120882" y="250337"/>
                  <a:pt x="120882" y="318215"/>
                </a:cubicBezTo>
                <a:lnTo>
                  <a:pt x="120882" y="2767012"/>
                </a:lnTo>
                <a:lnTo>
                  <a:pt x="0" y="2767012"/>
                </a:lnTo>
                <a:close/>
              </a:path>
            </a:pathLst>
          </a:custGeom>
          <a:solidFill>
            <a:srgbClr val="FF6C85"/>
          </a:solidFill>
          <a:ln w="9525">
            <a:solidFill>
              <a:srgbClr val="FF6C85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endParaRPr lang="ja-JP" altLang="en-US"/>
          </a:p>
        </p:txBody>
      </p:sp>
      <p:sp>
        <p:nvSpPr>
          <p:cNvPr id="26" name="曲折矢印 28"/>
          <p:cNvSpPr>
            <a:spLocks noChangeArrowheads="1"/>
          </p:cNvSpPr>
          <p:nvPr/>
        </p:nvSpPr>
        <p:spPr bwMode="auto">
          <a:xfrm>
            <a:off x="3641725" y="859631"/>
            <a:ext cx="3830638" cy="447675"/>
          </a:xfrm>
          <a:custGeom>
            <a:avLst/>
            <a:gdLst>
              <a:gd name="T0" fmla="*/ 3606685 w 3830638"/>
              <a:gd name="T1" fmla="*/ 0 h 447675"/>
              <a:gd name="T2" fmla="*/ 3606685 w 3830638"/>
              <a:gd name="T3" fmla="*/ 271667 h 447675"/>
              <a:gd name="T4" fmla="*/ 55957 w 3830638"/>
              <a:gd name="T5" fmla="*/ 447675 h 447675"/>
              <a:gd name="T6" fmla="*/ 3830515 w 3830638"/>
              <a:gd name="T7" fmla="*/ 135834 h 447675"/>
              <a:gd name="T8" fmla="*/ 0 60000 65536"/>
              <a:gd name="T9" fmla="*/ 0 60000 65536"/>
              <a:gd name="T10" fmla="*/ 0 60000 65536"/>
              <a:gd name="T11" fmla="*/ 0 60000 65536"/>
              <a:gd name="T12" fmla="*/ 0 w 3830638"/>
              <a:gd name="T13" fmla="*/ 0 h 447675"/>
              <a:gd name="T14" fmla="*/ 3830638 w 3830638"/>
              <a:gd name="T15" fmla="*/ 447675 h 44767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30638" h="447675">
                <a:moveTo>
                  <a:pt x="0" y="447675"/>
                </a:moveTo>
                <a:lnTo>
                  <a:pt x="0" y="275732"/>
                </a:lnTo>
                <a:cubicBezTo>
                  <a:pt x="0" y="167562"/>
                  <a:pt x="87688" y="79874"/>
                  <a:pt x="195857" y="79874"/>
                </a:cubicBezTo>
                <a:lnTo>
                  <a:pt x="3606801" y="79874"/>
                </a:lnTo>
                <a:lnTo>
                  <a:pt x="3606801" y="0"/>
                </a:lnTo>
                <a:lnTo>
                  <a:pt x="3830638" y="135834"/>
                </a:lnTo>
                <a:lnTo>
                  <a:pt x="3606801" y="271667"/>
                </a:lnTo>
                <a:lnTo>
                  <a:pt x="3606801" y="191793"/>
                </a:lnTo>
                <a:lnTo>
                  <a:pt x="195858" y="191793"/>
                </a:lnTo>
                <a:lnTo>
                  <a:pt x="195857" y="191793"/>
                </a:lnTo>
                <a:cubicBezTo>
                  <a:pt x="149499" y="191793"/>
                  <a:pt x="111919" y="229373"/>
                  <a:pt x="111919" y="275731"/>
                </a:cubicBezTo>
                <a:lnTo>
                  <a:pt x="111919" y="447675"/>
                </a:lnTo>
                <a:lnTo>
                  <a:pt x="0" y="447675"/>
                </a:lnTo>
                <a:close/>
              </a:path>
            </a:pathLst>
          </a:custGeom>
          <a:solidFill>
            <a:srgbClr val="FF6600"/>
          </a:solidFill>
          <a:ln w="9525">
            <a:solidFill>
              <a:srgbClr val="FF66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endParaRPr lang="ja-JP" altLang="en-US"/>
          </a:p>
        </p:txBody>
      </p:sp>
      <p:sp>
        <p:nvSpPr>
          <p:cNvPr id="27" name="正方形/長方形 30"/>
          <p:cNvSpPr>
            <a:spLocks noChangeArrowheads="1"/>
          </p:cNvSpPr>
          <p:nvPr/>
        </p:nvSpPr>
        <p:spPr bwMode="auto">
          <a:xfrm>
            <a:off x="7488238" y="532606"/>
            <a:ext cx="766762" cy="555625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endParaRPr lang="ja-JP" altLang="en-US" sz="1600">
              <a:solidFill>
                <a:srgbClr val="FFFFFF"/>
              </a:solidFill>
            </a:endParaRPr>
          </a:p>
        </p:txBody>
      </p:sp>
      <p:sp>
        <p:nvSpPr>
          <p:cNvPr id="28" name="正方形/長方形 31"/>
          <p:cNvSpPr>
            <a:spLocks noChangeArrowheads="1"/>
          </p:cNvSpPr>
          <p:nvPr/>
        </p:nvSpPr>
        <p:spPr bwMode="auto">
          <a:xfrm>
            <a:off x="7485063" y="691356"/>
            <a:ext cx="766762" cy="466725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endParaRPr lang="ja-JP" altLang="en-US" sz="1600">
              <a:solidFill>
                <a:srgbClr val="FFFFFF"/>
              </a:solidFill>
            </a:endParaRPr>
          </a:p>
        </p:txBody>
      </p:sp>
      <p:sp>
        <p:nvSpPr>
          <p:cNvPr id="29" name="正方形/長方形 32"/>
          <p:cNvSpPr>
            <a:spLocks noChangeArrowheads="1"/>
          </p:cNvSpPr>
          <p:nvPr/>
        </p:nvSpPr>
        <p:spPr bwMode="auto">
          <a:xfrm>
            <a:off x="7705725" y="691356"/>
            <a:ext cx="44450" cy="388938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endParaRPr lang="ja-JP" altLang="en-US" sz="1600">
              <a:solidFill>
                <a:srgbClr val="FFFFFF"/>
              </a:solidFill>
            </a:endParaRPr>
          </a:p>
        </p:txBody>
      </p:sp>
      <p:sp>
        <p:nvSpPr>
          <p:cNvPr id="30" name="正方形/長方形 33"/>
          <p:cNvSpPr>
            <a:spLocks noChangeArrowheads="1"/>
          </p:cNvSpPr>
          <p:nvPr/>
        </p:nvSpPr>
        <p:spPr bwMode="auto">
          <a:xfrm>
            <a:off x="7845425" y="699294"/>
            <a:ext cx="46038" cy="388937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endParaRPr lang="ja-JP" altLang="en-US" sz="1600">
              <a:solidFill>
                <a:srgbClr val="FFFFFF"/>
              </a:solidFill>
            </a:endParaRPr>
          </a:p>
        </p:txBody>
      </p:sp>
      <p:sp>
        <p:nvSpPr>
          <p:cNvPr id="31" name="正方形/長方形 34"/>
          <p:cNvSpPr>
            <a:spLocks noChangeArrowheads="1"/>
          </p:cNvSpPr>
          <p:nvPr/>
        </p:nvSpPr>
        <p:spPr bwMode="auto">
          <a:xfrm>
            <a:off x="7989888" y="699294"/>
            <a:ext cx="46037" cy="388937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endParaRPr lang="ja-JP" altLang="en-US" sz="1600">
              <a:solidFill>
                <a:srgbClr val="FFFFFF"/>
              </a:solidFill>
            </a:endParaRPr>
          </a:p>
        </p:txBody>
      </p:sp>
      <p:sp>
        <p:nvSpPr>
          <p:cNvPr id="32" name="正方形/長方形 35"/>
          <p:cNvSpPr>
            <a:spLocks noChangeArrowheads="1"/>
          </p:cNvSpPr>
          <p:nvPr/>
        </p:nvSpPr>
        <p:spPr bwMode="auto">
          <a:xfrm>
            <a:off x="8132763" y="699294"/>
            <a:ext cx="46037" cy="388937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endParaRPr lang="ja-JP" altLang="en-US" sz="1600">
              <a:solidFill>
                <a:srgbClr val="FFFFFF"/>
              </a:solidFill>
            </a:endParaRPr>
          </a:p>
        </p:txBody>
      </p:sp>
      <p:sp>
        <p:nvSpPr>
          <p:cNvPr id="33" name="正方形/長方形 36"/>
          <p:cNvSpPr>
            <a:spLocks noChangeArrowheads="1"/>
          </p:cNvSpPr>
          <p:nvPr/>
        </p:nvSpPr>
        <p:spPr bwMode="auto">
          <a:xfrm>
            <a:off x="7561263" y="691356"/>
            <a:ext cx="46037" cy="388938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endParaRPr lang="ja-JP" altLang="en-US" sz="1600">
              <a:solidFill>
                <a:srgbClr val="FFFFFF"/>
              </a:solidFill>
            </a:endParaRPr>
          </a:p>
        </p:txBody>
      </p:sp>
      <p:pic>
        <p:nvPicPr>
          <p:cNvPr id="34" name="図 3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4736307"/>
            <a:ext cx="6583362" cy="1595437"/>
          </a:xfrm>
          <a:prstGeom prst="rect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右矢印 40"/>
          <p:cNvSpPr>
            <a:spLocks noChangeArrowheads="1"/>
          </p:cNvSpPr>
          <p:nvPr/>
        </p:nvSpPr>
        <p:spPr bwMode="auto">
          <a:xfrm rot="16200000">
            <a:off x="7702551" y="234156"/>
            <a:ext cx="311150" cy="263525"/>
          </a:xfrm>
          <a:prstGeom prst="rightArrow">
            <a:avLst>
              <a:gd name="adj1" fmla="val 50000"/>
              <a:gd name="adj2" fmla="val 49771"/>
            </a:avLst>
          </a:prstGeom>
          <a:solidFill>
            <a:srgbClr val="FF6600"/>
          </a:solidFill>
          <a:ln w="9525">
            <a:solidFill>
              <a:srgbClr val="FF66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endParaRPr lang="ja-JP" altLang="en-US" sz="1600">
              <a:solidFill>
                <a:srgbClr val="FFFFFF"/>
              </a:solidFill>
            </a:endParaRPr>
          </a:p>
        </p:txBody>
      </p:sp>
      <p:pic>
        <p:nvPicPr>
          <p:cNvPr id="37" name="図 4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806" y="3098502"/>
            <a:ext cx="2254610" cy="1070973"/>
          </a:xfrm>
          <a:prstGeom prst="rect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上矢印 43"/>
          <p:cNvSpPr>
            <a:spLocks noChangeArrowheads="1"/>
          </p:cNvSpPr>
          <p:nvPr/>
        </p:nvSpPr>
        <p:spPr bwMode="auto">
          <a:xfrm>
            <a:off x="1138885" y="4327525"/>
            <a:ext cx="311150" cy="429417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996633"/>
          </a:solidFill>
          <a:ln w="9525">
            <a:solidFill>
              <a:srgbClr val="996633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endParaRPr lang="ja-JP" altLang="en-US" sz="1600">
              <a:solidFill>
                <a:srgbClr val="FFFFFF"/>
              </a:solidFill>
            </a:endParaRPr>
          </a:p>
        </p:txBody>
      </p:sp>
      <p:cxnSp>
        <p:nvCxnSpPr>
          <p:cNvPr id="39" name="直線コネクタ 48"/>
          <p:cNvCxnSpPr>
            <a:cxnSpLocks noChangeShapeType="1"/>
          </p:cNvCxnSpPr>
          <p:nvPr/>
        </p:nvCxnSpPr>
        <p:spPr bwMode="auto">
          <a:xfrm flipH="1" flipV="1">
            <a:off x="995120" y="1532592"/>
            <a:ext cx="3439" cy="1927225"/>
          </a:xfrm>
          <a:prstGeom prst="line">
            <a:avLst/>
          </a:prstGeom>
          <a:noFill/>
          <a:ln w="38100">
            <a:solidFill>
              <a:srgbClr val="996633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" name="直線矢印コネクタ 52"/>
          <p:cNvCxnSpPr>
            <a:cxnSpLocks noChangeShapeType="1"/>
          </p:cNvCxnSpPr>
          <p:nvPr/>
        </p:nvCxnSpPr>
        <p:spPr bwMode="auto">
          <a:xfrm>
            <a:off x="993775" y="1566069"/>
            <a:ext cx="1809750" cy="1587"/>
          </a:xfrm>
          <a:prstGeom prst="straightConnector1">
            <a:avLst/>
          </a:prstGeom>
          <a:noFill/>
          <a:ln w="38100">
            <a:solidFill>
              <a:srgbClr val="996633"/>
            </a:solidFill>
            <a:round/>
            <a:headEnd/>
            <a:tailEnd type="triangle" w="lg" len="lg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" name="直線コネクタ 56"/>
          <p:cNvCxnSpPr>
            <a:cxnSpLocks noChangeShapeType="1"/>
          </p:cNvCxnSpPr>
          <p:nvPr/>
        </p:nvCxnSpPr>
        <p:spPr bwMode="auto">
          <a:xfrm>
            <a:off x="7253288" y="4937919"/>
            <a:ext cx="1384300" cy="158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lg" len="lg"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" name="直線コネクタ 65"/>
          <p:cNvCxnSpPr>
            <a:cxnSpLocks noChangeShapeType="1"/>
          </p:cNvCxnSpPr>
          <p:nvPr/>
        </p:nvCxnSpPr>
        <p:spPr bwMode="auto">
          <a:xfrm rot="5400000">
            <a:off x="1084262" y="2293144"/>
            <a:ext cx="1427163" cy="158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triangle" w="lg" len="lg"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" name="直線矢印コネクタ 66"/>
          <p:cNvCxnSpPr>
            <a:cxnSpLocks noChangeShapeType="1"/>
          </p:cNvCxnSpPr>
          <p:nvPr/>
        </p:nvCxnSpPr>
        <p:spPr bwMode="auto">
          <a:xfrm>
            <a:off x="1797050" y="1564481"/>
            <a:ext cx="1003300" cy="1588"/>
          </a:xfrm>
          <a:prstGeom prst="straightConnector1">
            <a:avLst/>
          </a:prstGeom>
          <a:noFill/>
          <a:ln w="38100">
            <a:solidFill>
              <a:srgbClr val="404040"/>
            </a:solidFill>
            <a:round/>
            <a:headEnd/>
            <a:tailEnd type="triangle" w="lg" len="lg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" name="直線コネクタ 69"/>
          <p:cNvCxnSpPr>
            <a:cxnSpLocks noChangeShapeType="1"/>
          </p:cNvCxnSpPr>
          <p:nvPr/>
        </p:nvCxnSpPr>
        <p:spPr bwMode="auto">
          <a:xfrm>
            <a:off x="2941638" y="4490243"/>
            <a:ext cx="4354512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" name="直線コネクタ 71"/>
          <p:cNvCxnSpPr>
            <a:cxnSpLocks noChangeShapeType="1"/>
          </p:cNvCxnSpPr>
          <p:nvPr/>
        </p:nvCxnSpPr>
        <p:spPr bwMode="auto">
          <a:xfrm rot="5400000">
            <a:off x="7035007" y="4694237"/>
            <a:ext cx="457200" cy="158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" name="直線コネクタ 73"/>
          <p:cNvCxnSpPr>
            <a:cxnSpLocks noChangeShapeType="1"/>
          </p:cNvCxnSpPr>
          <p:nvPr/>
        </p:nvCxnSpPr>
        <p:spPr bwMode="auto">
          <a:xfrm>
            <a:off x="1789113" y="3017044"/>
            <a:ext cx="1182687" cy="158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直線コネクタ 75"/>
          <p:cNvCxnSpPr>
            <a:cxnSpLocks noChangeShapeType="1"/>
          </p:cNvCxnSpPr>
          <p:nvPr/>
        </p:nvCxnSpPr>
        <p:spPr bwMode="auto">
          <a:xfrm rot="5400000">
            <a:off x="2224882" y="3741737"/>
            <a:ext cx="1447800" cy="158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8" name="テキスト ボックス 76"/>
          <p:cNvSpPr txBox="1">
            <a:spLocks noChangeArrowheads="1"/>
          </p:cNvSpPr>
          <p:nvPr/>
        </p:nvSpPr>
        <p:spPr bwMode="auto">
          <a:xfrm>
            <a:off x="7660552" y="4939507"/>
            <a:ext cx="129394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400" dirty="0" smtClean="0">
                <a:solidFill>
                  <a:srgbClr val="000000"/>
                </a:solidFill>
                <a:latin typeface="Franklin Gothic Demi" pitchFamily="34" charset="0"/>
              </a:rPr>
              <a:t>Carbide</a:t>
            </a:r>
            <a:r>
              <a:rPr lang="en-US" altLang="ja-JP" sz="1600" dirty="0" smtClean="0">
                <a:solidFill>
                  <a:srgbClr val="000000"/>
                </a:solidFill>
                <a:latin typeface="Impact" pitchFamily="34" charset="0"/>
              </a:rPr>
              <a:t> </a:t>
            </a:r>
            <a:r>
              <a:rPr lang="ja-JP" altLang="en-US" dirty="0" smtClean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炭</a:t>
            </a:r>
            <a:r>
              <a:rPr lang="ja-JP" altLang="en-US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化物</a:t>
            </a:r>
          </a:p>
        </p:txBody>
      </p:sp>
      <p:sp>
        <p:nvSpPr>
          <p:cNvPr id="49" name="テキスト ボックス 77"/>
          <p:cNvSpPr txBox="1">
            <a:spLocks noChangeArrowheads="1"/>
          </p:cNvSpPr>
          <p:nvPr/>
        </p:nvSpPr>
        <p:spPr bwMode="auto">
          <a:xfrm>
            <a:off x="5392312" y="3541246"/>
            <a:ext cx="192232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400" dirty="0" smtClean="0">
                <a:solidFill>
                  <a:srgbClr val="000000"/>
                </a:solidFill>
                <a:latin typeface="Franklin Gothic Demi" pitchFamily="34" charset="0"/>
                <a:ea typeface="メイリオ" pitchFamily="50" charset="-128"/>
                <a:cs typeface="メイリオ" pitchFamily="50" charset="-128"/>
              </a:rPr>
              <a:t>Carbonization furnace</a:t>
            </a:r>
          </a:p>
          <a:p>
            <a:pPr algn="ctr" eaLnBrk="1" hangingPunct="1"/>
            <a:r>
              <a:rPr lang="ja-JP" altLang="en-US" dirty="0" smtClean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炭</a:t>
            </a:r>
            <a:r>
              <a:rPr lang="ja-JP" altLang="en-US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化炉</a:t>
            </a:r>
          </a:p>
        </p:txBody>
      </p:sp>
      <p:cxnSp>
        <p:nvCxnSpPr>
          <p:cNvPr id="51" name="直線コネクタ 80"/>
          <p:cNvCxnSpPr>
            <a:cxnSpLocks noChangeShapeType="1"/>
          </p:cNvCxnSpPr>
          <p:nvPr/>
        </p:nvCxnSpPr>
        <p:spPr bwMode="auto">
          <a:xfrm rot="5400000">
            <a:off x="6577012" y="2896394"/>
            <a:ext cx="4075113" cy="158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" name="直線矢印コネクタ 82"/>
          <p:cNvCxnSpPr>
            <a:cxnSpLocks noChangeShapeType="1"/>
          </p:cNvCxnSpPr>
          <p:nvPr/>
        </p:nvCxnSpPr>
        <p:spPr bwMode="auto">
          <a:xfrm rot="10800000">
            <a:off x="8229600" y="883444"/>
            <a:ext cx="381000" cy="1587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lg" len="lg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3" name="テキスト ボックス 83"/>
          <p:cNvSpPr txBox="1">
            <a:spLocks noChangeArrowheads="1"/>
          </p:cNvSpPr>
          <p:nvPr/>
        </p:nvSpPr>
        <p:spPr bwMode="auto">
          <a:xfrm>
            <a:off x="439762" y="1104777"/>
            <a:ext cx="209227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400" dirty="0" smtClean="0">
                <a:solidFill>
                  <a:srgbClr val="000000"/>
                </a:solidFill>
                <a:latin typeface="Franklin Gothic Demi" pitchFamily="34" charset="0"/>
              </a:rPr>
              <a:t>Dewatered sludge </a:t>
            </a:r>
          </a:p>
          <a:p>
            <a:pPr algn="ctr" eaLnBrk="1" hangingPunct="1"/>
            <a:r>
              <a:rPr lang="ja-JP" altLang="en-US" dirty="0" smtClean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脱</a:t>
            </a:r>
            <a:r>
              <a:rPr lang="ja-JP" altLang="en-US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水汚泥</a:t>
            </a:r>
          </a:p>
        </p:txBody>
      </p:sp>
      <p:sp>
        <p:nvSpPr>
          <p:cNvPr id="55" name="テキスト ボックス 85"/>
          <p:cNvSpPr txBox="1">
            <a:spLocks noChangeArrowheads="1"/>
          </p:cNvSpPr>
          <p:nvPr/>
        </p:nvSpPr>
        <p:spPr bwMode="auto">
          <a:xfrm>
            <a:off x="2770981" y="2869248"/>
            <a:ext cx="141287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400" dirty="0" smtClean="0">
                <a:solidFill>
                  <a:srgbClr val="000000"/>
                </a:solidFill>
                <a:latin typeface="Franklin Gothic Demi" pitchFamily="34" charset="0"/>
              </a:rPr>
              <a:t>Dried sludge</a:t>
            </a:r>
          </a:p>
          <a:p>
            <a:pPr algn="ctr" eaLnBrk="1" hangingPunct="1"/>
            <a:r>
              <a:rPr lang="ja-JP" altLang="en-US" dirty="0" smtClean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乾</a:t>
            </a:r>
            <a:r>
              <a:rPr lang="ja-JP" altLang="en-US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燥汚泥</a:t>
            </a:r>
          </a:p>
        </p:txBody>
      </p:sp>
      <p:sp>
        <p:nvSpPr>
          <p:cNvPr id="57" name="テキスト ボックス 87"/>
          <p:cNvSpPr txBox="1">
            <a:spLocks noChangeArrowheads="1"/>
          </p:cNvSpPr>
          <p:nvPr/>
        </p:nvSpPr>
        <p:spPr bwMode="auto">
          <a:xfrm>
            <a:off x="7279494" y="1381373"/>
            <a:ext cx="1261884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400" dirty="0" smtClean="0">
                <a:solidFill>
                  <a:srgbClr val="000000"/>
                </a:solidFill>
                <a:latin typeface="Franklin Gothic Demi" pitchFamily="34" charset="0"/>
                <a:ea typeface="メイリオ" pitchFamily="50" charset="-128"/>
                <a:cs typeface="メイリオ" pitchFamily="50" charset="-128"/>
              </a:rPr>
              <a:t>Bag Filter</a:t>
            </a:r>
          </a:p>
          <a:p>
            <a:pPr algn="ctr" eaLnBrk="1" hangingPunct="1"/>
            <a:r>
              <a:rPr lang="ja-JP" altLang="en-US" dirty="0" smtClean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バグフィルター</a:t>
            </a:r>
          </a:p>
          <a:p>
            <a:pPr algn="ctr" eaLnBrk="1" hangingPunct="1"/>
            <a:endParaRPr lang="ja-JP" altLang="en-US" sz="16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8" name="テキスト ボックス 88"/>
          <p:cNvSpPr txBox="1">
            <a:spLocks noChangeArrowheads="1"/>
          </p:cNvSpPr>
          <p:nvPr/>
        </p:nvSpPr>
        <p:spPr bwMode="auto">
          <a:xfrm>
            <a:off x="4001770" y="1143409"/>
            <a:ext cx="492443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400" dirty="0" smtClean="0">
                <a:solidFill>
                  <a:srgbClr val="000000"/>
                </a:solidFill>
                <a:latin typeface="Franklin Gothic Demi" pitchFamily="34" charset="0"/>
              </a:rPr>
              <a:t>Air</a:t>
            </a:r>
          </a:p>
          <a:p>
            <a:pPr algn="ctr" eaLnBrk="1" hangingPunct="1"/>
            <a:r>
              <a:rPr lang="ja-JP" altLang="en-US" dirty="0" smtClean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空</a:t>
            </a:r>
            <a:r>
              <a:rPr lang="ja-JP" altLang="en-US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気</a:t>
            </a:r>
          </a:p>
        </p:txBody>
      </p:sp>
      <p:sp>
        <p:nvSpPr>
          <p:cNvPr id="59" name="テキスト ボックス 89"/>
          <p:cNvSpPr txBox="1">
            <a:spLocks noChangeArrowheads="1"/>
          </p:cNvSpPr>
          <p:nvPr/>
        </p:nvSpPr>
        <p:spPr bwMode="auto">
          <a:xfrm>
            <a:off x="7680326" y="3765550"/>
            <a:ext cx="142976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400" dirty="0" smtClean="0">
                <a:solidFill>
                  <a:srgbClr val="000000"/>
                </a:solidFill>
                <a:latin typeface="Franklin Gothic Demi" pitchFamily="34" charset="0"/>
              </a:rPr>
              <a:t>Pyrolysis gas</a:t>
            </a:r>
          </a:p>
          <a:p>
            <a:pPr algn="ctr" eaLnBrk="1" hangingPunct="1"/>
            <a:r>
              <a:rPr lang="ja-JP" altLang="en-US" dirty="0" smtClean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熱</a:t>
            </a:r>
            <a:r>
              <a:rPr lang="ja-JP" altLang="en-US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分解ガス</a:t>
            </a:r>
          </a:p>
        </p:txBody>
      </p:sp>
      <p:sp>
        <p:nvSpPr>
          <p:cNvPr id="60" name="右矢印 93"/>
          <p:cNvSpPr>
            <a:spLocks noChangeArrowheads="1"/>
          </p:cNvSpPr>
          <p:nvPr/>
        </p:nvSpPr>
        <p:spPr bwMode="auto">
          <a:xfrm rot="5400000" flipH="1">
            <a:off x="3811588" y="1739106"/>
            <a:ext cx="2095500" cy="260350"/>
          </a:xfrm>
          <a:prstGeom prst="rightArrow">
            <a:avLst>
              <a:gd name="adj1" fmla="val 50000"/>
              <a:gd name="adj2" fmla="val 75569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endParaRPr lang="ja-JP" altLang="en-US" sz="1600">
              <a:solidFill>
                <a:srgbClr val="FFFFFF"/>
              </a:solidFill>
            </a:endParaRPr>
          </a:p>
        </p:txBody>
      </p:sp>
      <p:sp>
        <p:nvSpPr>
          <p:cNvPr id="61" name="右矢印 95"/>
          <p:cNvSpPr>
            <a:spLocks noChangeArrowheads="1"/>
          </p:cNvSpPr>
          <p:nvPr/>
        </p:nvSpPr>
        <p:spPr bwMode="auto">
          <a:xfrm rot="10800000" flipH="1">
            <a:off x="4054475" y="1585119"/>
            <a:ext cx="258763" cy="258762"/>
          </a:xfrm>
          <a:prstGeom prst="rightArrow">
            <a:avLst>
              <a:gd name="adj1" fmla="val 50000"/>
              <a:gd name="adj2" fmla="val 75435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endParaRPr lang="ja-JP" altLang="en-US" sz="1600">
              <a:solidFill>
                <a:srgbClr val="FFFFFF"/>
              </a:solidFill>
            </a:endParaRPr>
          </a:p>
        </p:txBody>
      </p:sp>
      <p:sp>
        <p:nvSpPr>
          <p:cNvPr id="62" name="右矢印 94"/>
          <p:cNvSpPr>
            <a:spLocks noChangeArrowheads="1"/>
          </p:cNvSpPr>
          <p:nvPr/>
        </p:nvSpPr>
        <p:spPr bwMode="auto">
          <a:xfrm rot="10800000" flipH="1">
            <a:off x="4919663" y="2724944"/>
            <a:ext cx="258762" cy="258762"/>
          </a:xfrm>
          <a:prstGeom prst="rightArrow">
            <a:avLst>
              <a:gd name="adj1" fmla="val 50000"/>
              <a:gd name="adj2" fmla="val 75259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endParaRPr lang="ja-JP" altLang="en-US" sz="1600">
              <a:solidFill>
                <a:srgbClr val="FFFFFF"/>
              </a:solidFill>
            </a:endParaRPr>
          </a:p>
        </p:txBody>
      </p:sp>
      <p:sp>
        <p:nvSpPr>
          <p:cNvPr id="63" name="テキスト ボックス 96"/>
          <p:cNvSpPr txBox="1">
            <a:spLocks noChangeArrowheads="1"/>
          </p:cNvSpPr>
          <p:nvPr/>
        </p:nvSpPr>
        <p:spPr bwMode="auto">
          <a:xfrm>
            <a:off x="5805057" y="2881173"/>
            <a:ext cx="1433213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1" hangingPunct="1"/>
            <a:r>
              <a:rPr lang="en-US" altLang="ja-JP" sz="1400" dirty="0" smtClean="0">
                <a:solidFill>
                  <a:srgbClr val="000000"/>
                </a:solidFill>
                <a:latin typeface="Franklin Gothic Demi" pitchFamily="34" charset="0"/>
                <a:ea typeface="メイリオ" pitchFamily="50" charset="-128"/>
                <a:cs typeface="メイリオ" pitchFamily="50" charset="-128"/>
              </a:rPr>
              <a:t>combustion gas</a:t>
            </a:r>
          </a:p>
          <a:p>
            <a:pPr algn="r" eaLnBrk="1" hangingPunct="1"/>
            <a:r>
              <a:rPr lang="ja-JP" altLang="en-US" dirty="0" smtClean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燃</a:t>
            </a:r>
            <a:r>
              <a:rPr lang="ja-JP" altLang="en-US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焼ガス</a:t>
            </a:r>
          </a:p>
        </p:txBody>
      </p:sp>
      <p:sp>
        <p:nvSpPr>
          <p:cNvPr id="65" name="円柱 72"/>
          <p:cNvSpPr>
            <a:spLocks noChangeArrowheads="1"/>
          </p:cNvSpPr>
          <p:nvPr/>
        </p:nvSpPr>
        <p:spPr bwMode="auto">
          <a:xfrm>
            <a:off x="7269163" y="5349081"/>
            <a:ext cx="628650" cy="690563"/>
          </a:xfrm>
          <a:prstGeom prst="can">
            <a:avLst>
              <a:gd name="adj" fmla="val 25011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0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600">
              <a:solidFill>
                <a:srgbClr val="FFFFFF"/>
              </a:solidFill>
              <a:latin typeface="Times New Roman"/>
              <a:ea typeface="ＭＳ Ｐゴシック"/>
            </a:endParaRPr>
          </a:p>
        </p:txBody>
      </p:sp>
      <p:cxnSp>
        <p:nvCxnSpPr>
          <p:cNvPr id="66" name="直線コネクタ 54"/>
          <p:cNvCxnSpPr>
            <a:cxnSpLocks noChangeShapeType="1"/>
          </p:cNvCxnSpPr>
          <p:nvPr/>
        </p:nvCxnSpPr>
        <p:spPr bwMode="auto">
          <a:xfrm rot="5400000">
            <a:off x="7149307" y="5021262"/>
            <a:ext cx="846138" cy="22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7" name="直線矢印コネクタ 77"/>
          <p:cNvCxnSpPr>
            <a:cxnSpLocks noChangeShapeType="1"/>
          </p:cNvCxnSpPr>
          <p:nvPr/>
        </p:nvCxnSpPr>
        <p:spPr bwMode="auto">
          <a:xfrm rot="10800000">
            <a:off x="6692900" y="5869781"/>
            <a:ext cx="560388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9" name="直線矢印コネクタ 81"/>
          <p:cNvCxnSpPr>
            <a:cxnSpLocks noChangeShapeType="1"/>
          </p:cNvCxnSpPr>
          <p:nvPr/>
        </p:nvCxnSpPr>
        <p:spPr bwMode="auto">
          <a:xfrm rot="10800000">
            <a:off x="7897813" y="5869781"/>
            <a:ext cx="401637" cy="1588"/>
          </a:xfrm>
          <a:prstGeom prst="straightConnector1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lg" len="lg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0" name="テキスト ボックス 83"/>
          <p:cNvSpPr txBox="1">
            <a:spLocks noChangeArrowheads="1"/>
          </p:cNvSpPr>
          <p:nvPr/>
        </p:nvSpPr>
        <p:spPr bwMode="auto">
          <a:xfrm>
            <a:off x="8268328" y="5516424"/>
            <a:ext cx="7065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400" dirty="0" smtClean="0">
                <a:solidFill>
                  <a:srgbClr val="000000"/>
                </a:solidFill>
                <a:latin typeface="Franklin Gothic Demi" pitchFamily="34" charset="0"/>
              </a:rPr>
              <a:t>Water</a:t>
            </a:r>
            <a:r>
              <a:rPr lang="en-US" altLang="ja-JP" sz="1600" dirty="0" smtClean="0">
                <a:solidFill>
                  <a:srgbClr val="000000"/>
                </a:solidFill>
              </a:rPr>
              <a:t> </a:t>
            </a:r>
          </a:p>
          <a:p>
            <a:pPr algn="ctr" eaLnBrk="1" hangingPunct="1"/>
            <a:r>
              <a:rPr lang="ja-JP" altLang="en-US" dirty="0" smtClean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水</a:t>
            </a:r>
            <a:endParaRPr lang="ja-JP" altLang="en-US" dirty="0">
              <a:solidFill>
                <a:srgbClr val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cxnSp>
        <p:nvCxnSpPr>
          <p:cNvPr id="71" name="直線コネクタ 70"/>
          <p:cNvCxnSpPr>
            <a:cxnSpLocks noChangeShapeType="1"/>
          </p:cNvCxnSpPr>
          <p:nvPr/>
        </p:nvCxnSpPr>
        <p:spPr bwMode="auto">
          <a:xfrm>
            <a:off x="1543050" y="4488656"/>
            <a:ext cx="1400175" cy="158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triangle" w="lg" len="lg"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3" name="テキスト ボックス 88"/>
          <p:cNvSpPr txBox="1">
            <a:spLocks noChangeArrowheads="1"/>
          </p:cNvSpPr>
          <p:nvPr/>
        </p:nvSpPr>
        <p:spPr bwMode="auto">
          <a:xfrm>
            <a:off x="4081463" y="835819"/>
            <a:ext cx="5508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600">
                <a:solidFill>
                  <a:srgbClr val="000000"/>
                </a:solidFill>
                <a:latin typeface="Calibri" pitchFamily="34" charset="0"/>
              </a:rPr>
              <a:t>NH3</a:t>
            </a:r>
            <a:endParaRPr lang="ja-JP" alt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4" name="テキスト ボックス 88"/>
          <p:cNvSpPr txBox="1">
            <a:spLocks noChangeArrowheads="1"/>
          </p:cNvSpPr>
          <p:nvPr/>
        </p:nvSpPr>
        <p:spPr bwMode="auto">
          <a:xfrm>
            <a:off x="5238750" y="1427956"/>
            <a:ext cx="5191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600">
                <a:solidFill>
                  <a:srgbClr val="000000"/>
                </a:solidFill>
                <a:latin typeface="Calibri" pitchFamily="34" charset="0"/>
              </a:rPr>
              <a:t>SO2</a:t>
            </a:r>
            <a:endParaRPr lang="ja-JP" alt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5" name="テキスト ボックス 88"/>
          <p:cNvSpPr txBox="1">
            <a:spLocks noChangeArrowheads="1"/>
          </p:cNvSpPr>
          <p:nvPr/>
        </p:nvSpPr>
        <p:spPr bwMode="auto">
          <a:xfrm>
            <a:off x="6124575" y="848519"/>
            <a:ext cx="12065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ja-JP" altLang="en-US" sz="1600">
                <a:solidFill>
                  <a:srgbClr val="000000"/>
                </a:solidFill>
                <a:latin typeface="Calibri" pitchFamily="34" charset="0"/>
              </a:rPr>
              <a:t>（</a:t>
            </a:r>
            <a:r>
              <a:rPr lang="en-US" altLang="ja-JP" sz="1600">
                <a:solidFill>
                  <a:srgbClr val="000000"/>
                </a:solidFill>
                <a:latin typeface="Calibri" pitchFamily="34" charset="0"/>
              </a:rPr>
              <a:t>NH4</a:t>
            </a:r>
            <a:r>
              <a:rPr lang="ja-JP" altLang="en-US" sz="1600">
                <a:solidFill>
                  <a:srgbClr val="000000"/>
                </a:solidFill>
                <a:latin typeface="Calibri" pitchFamily="34" charset="0"/>
              </a:rPr>
              <a:t>）</a:t>
            </a:r>
            <a:r>
              <a:rPr lang="en-US" altLang="ja-JP" sz="1600">
                <a:solidFill>
                  <a:srgbClr val="000000"/>
                </a:solidFill>
                <a:latin typeface="Calibri" pitchFamily="34" charset="0"/>
              </a:rPr>
              <a:t>2SO4</a:t>
            </a:r>
            <a:endParaRPr lang="ja-JP" alt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6" name="Rounded Rectangle 75"/>
          <p:cNvSpPr/>
          <p:nvPr/>
        </p:nvSpPr>
        <p:spPr>
          <a:xfrm>
            <a:off x="2690763" y="1788318"/>
            <a:ext cx="1363712" cy="707887"/>
          </a:xfrm>
          <a:prstGeom prst="roundRect">
            <a:avLst/>
          </a:prstGeom>
          <a:solidFill>
            <a:schemeClr val="bg2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テキスト ボックス 84"/>
          <p:cNvSpPr txBox="1">
            <a:spLocks noChangeArrowheads="1"/>
          </p:cNvSpPr>
          <p:nvPr/>
        </p:nvSpPr>
        <p:spPr bwMode="auto">
          <a:xfrm>
            <a:off x="2690763" y="1788319"/>
            <a:ext cx="143361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400" dirty="0" smtClean="0">
                <a:solidFill>
                  <a:srgbClr val="000000"/>
                </a:solidFill>
                <a:latin typeface="Franklin Gothic Demi" pitchFamily="34" charset="0"/>
                <a:ea typeface="メイリオ" pitchFamily="50" charset="-128"/>
                <a:cs typeface="メイリオ" pitchFamily="50" charset="-128"/>
              </a:rPr>
              <a:t>Composting &amp;</a:t>
            </a:r>
          </a:p>
          <a:p>
            <a:pPr algn="ctr" eaLnBrk="1" hangingPunct="1"/>
            <a:r>
              <a:rPr lang="en-US" altLang="ja-JP" sz="1400" dirty="0" smtClean="0">
                <a:solidFill>
                  <a:srgbClr val="000000"/>
                </a:solidFill>
                <a:latin typeface="Franklin Gothic Demi" pitchFamily="34" charset="0"/>
                <a:ea typeface="メイリオ" pitchFamily="50" charset="-128"/>
                <a:cs typeface="メイリオ" pitchFamily="50" charset="-128"/>
              </a:rPr>
              <a:t>Drying Device</a:t>
            </a:r>
          </a:p>
          <a:p>
            <a:pPr algn="ctr" eaLnBrk="1" hangingPunct="1"/>
            <a:r>
              <a:rPr lang="ja-JP" altLang="en-US" dirty="0" smtClean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堆</a:t>
            </a:r>
            <a:r>
              <a:rPr lang="ja-JP" altLang="en-US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肥化・乾燥装置</a:t>
            </a:r>
          </a:p>
        </p:txBody>
      </p:sp>
      <p:sp>
        <p:nvSpPr>
          <p:cNvPr id="77" name="Rectangle 76"/>
          <p:cNvSpPr/>
          <p:nvPr/>
        </p:nvSpPr>
        <p:spPr>
          <a:xfrm>
            <a:off x="231743" y="4100512"/>
            <a:ext cx="24749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dirty="0" smtClean="0">
                <a:latin typeface="Franklin Gothic Demi" pitchFamily="34" charset="0"/>
              </a:rPr>
              <a:t>Sludge dehydration system</a:t>
            </a:r>
            <a:endParaRPr lang="ja-JP" altLang="en-US" sz="1400" dirty="0">
              <a:latin typeface="Franklin Gothic Demi" pitchFamily="34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181386" y="3115470"/>
            <a:ext cx="160717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 smtClean="0">
                <a:latin typeface="Franklin Gothic Demi" pitchFamily="34" charset="0"/>
              </a:rPr>
              <a:t>Sludge thickening</a:t>
            </a:r>
            <a:endParaRPr lang="ja-JP" altLang="en-US" sz="1400" dirty="0">
              <a:latin typeface="Franklin Gothic Demi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124575" y="196641"/>
            <a:ext cx="16961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latin typeface="Franklin Gothic Demi" pitchFamily="34" charset="0"/>
              </a:rPr>
              <a:t>Exhaust gas  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排ガス</a:t>
            </a:r>
            <a:endParaRPr kumimoji="1" lang="ja-JP" altLang="en-US" sz="12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81" name="Rectangular Callout 80"/>
          <p:cNvSpPr/>
          <p:nvPr/>
        </p:nvSpPr>
        <p:spPr>
          <a:xfrm flipH="1">
            <a:off x="1416012" y="685390"/>
            <a:ext cx="1765375" cy="400869"/>
          </a:xfrm>
          <a:prstGeom prst="wedgeRectCallout">
            <a:avLst/>
          </a:prstGeom>
          <a:solidFill>
            <a:schemeClr val="bg2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  <a:latin typeface="Franklin Gothic Demi" pitchFamily="34" charset="0"/>
                <a:ea typeface="GungsuhChe" pitchFamily="49" charset="-127"/>
              </a:rPr>
              <a:t>Self-energy drying</a:t>
            </a:r>
            <a:endParaRPr kumimoji="1" lang="ja-JP" altLang="en-US" sz="1400" dirty="0">
              <a:solidFill>
                <a:schemeClr val="tx1"/>
              </a:solidFill>
              <a:latin typeface="Franklin Gothic Demi" pitchFamily="34" charset="0"/>
              <a:ea typeface="GungsuhChe" pitchFamily="49" charset="-127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59273" y="5001364"/>
            <a:ext cx="11176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>
                <a:latin typeface="Franklin Gothic Demi" pitchFamily="34" charset="0"/>
              </a:rPr>
              <a:t>Settling </a:t>
            </a:r>
            <a:r>
              <a:rPr lang="en-US" altLang="ja-JP" sz="1200" dirty="0">
                <a:latin typeface="Franklin Gothic Demi" pitchFamily="34" charset="0"/>
              </a:rPr>
              <a:t>basin</a:t>
            </a:r>
            <a:endParaRPr kumimoji="1" lang="ja-JP" altLang="en-US" sz="1200" dirty="0">
              <a:latin typeface="Franklin Gothic Demi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392847" y="4893874"/>
            <a:ext cx="10531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Franklin Gothic Demi" pitchFamily="34" charset="0"/>
              </a:rPr>
              <a:t>BOD removal</a:t>
            </a:r>
            <a:endParaRPr kumimoji="1" lang="ja-JP" altLang="en-US" sz="1200" dirty="0">
              <a:latin typeface="Franklin Gothic Demi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860299" y="4893874"/>
            <a:ext cx="11017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Franklin Gothic Demi" pitchFamily="34" charset="0"/>
              </a:rPr>
              <a:t>Aeration tank</a:t>
            </a:r>
            <a:endParaRPr kumimoji="1" lang="ja-JP" altLang="en-US" sz="1200" dirty="0">
              <a:latin typeface="Franklin Gothic Demi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4113781" y="6075908"/>
            <a:ext cx="1575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>
                <a:latin typeface="Franklin Gothic Demi" pitchFamily="34" charset="0"/>
              </a:rPr>
              <a:t>Sedimentation </a:t>
            </a:r>
            <a:r>
              <a:rPr lang="en-US" altLang="ja-JP" sz="1200" dirty="0">
                <a:latin typeface="Franklin Gothic Demi" pitchFamily="34" charset="0"/>
              </a:rPr>
              <a:t>basin</a:t>
            </a:r>
            <a:endParaRPr kumimoji="1" lang="ja-JP" altLang="en-US" sz="1200" dirty="0">
              <a:latin typeface="Franklin Gothic Demi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4952596" y="4828237"/>
            <a:ext cx="17700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>
                <a:latin typeface="Franklin Gothic Demi" pitchFamily="34" charset="0"/>
              </a:rPr>
              <a:t>Chlorine blending basin</a:t>
            </a:r>
            <a:endParaRPr kumimoji="1" lang="ja-JP" altLang="en-US" sz="1200" dirty="0">
              <a:latin typeface="Franklin Gothic Demi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997872" y="5072082"/>
            <a:ext cx="8621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>
                <a:latin typeface="Franklin Gothic Demi" pitchFamily="34" charset="0"/>
              </a:rPr>
              <a:t>Discharge</a:t>
            </a:r>
            <a:endParaRPr kumimoji="1" lang="ja-JP" altLang="en-US" sz="1200" dirty="0">
              <a:latin typeface="Franklin Gothic Demi" pitchFamily="34" charset="0"/>
            </a:endParaRPr>
          </a:p>
        </p:txBody>
      </p:sp>
      <p:sp>
        <p:nvSpPr>
          <p:cNvPr id="92" name="Rounded Rectangle 91"/>
          <p:cNvSpPr/>
          <p:nvPr/>
        </p:nvSpPr>
        <p:spPr>
          <a:xfrm>
            <a:off x="7070805" y="2514600"/>
            <a:ext cx="1838165" cy="360223"/>
          </a:xfrm>
          <a:prstGeom prst="roundRect">
            <a:avLst/>
          </a:prstGeom>
          <a:solidFill>
            <a:schemeClr val="bg2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TextBox 90"/>
          <p:cNvSpPr txBox="1"/>
          <p:nvPr/>
        </p:nvSpPr>
        <p:spPr>
          <a:xfrm>
            <a:off x="899051" y="6373031"/>
            <a:ext cx="51567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>
                <a:latin typeface="Franklin Gothic Demi" pitchFamily="34" charset="0"/>
              </a:rPr>
              <a:t>Sewage treatment system (activated sludge treatment method)</a:t>
            </a:r>
            <a:endParaRPr kumimoji="1" lang="ja-JP" altLang="en-US" sz="1400" dirty="0">
              <a:latin typeface="Franklin Gothic Demi" pitchFamily="34" charset="0"/>
            </a:endParaRPr>
          </a:p>
        </p:txBody>
      </p:sp>
      <p:sp>
        <p:nvSpPr>
          <p:cNvPr id="50" name="テキスト ボックス 78"/>
          <p:cNvSpPr txBox="1">
            <a:spLocks noChangeArrowheads="1"/>
          </p:cNvSpPr>
          <p:nvPr/>
        </p:nvSpPr>
        <p:spPr bwMode="auto">
          <a:xfrm>
            <a:off x="7103364" y="2448489"/>
            <a:ext cx="1773049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400" dirty="0" smtClean="0">
                <a:solidFill>
                  <a:srgbClr val="000000"/>
                </a:solidFill>
                <a:latin typeface="Franklin Gothic Demi" pitchFamily="34" charset="0"/>
                <a:ea typeface="メイリオ" pitchFamily="50" charset="-128"/>
                <a:cs typeface="メイリオ" pitchFamily="50" charset="-128"/>
              </a:rPr>
              <a:t>Combustion furnace</a:t>
            </a:r>
          </a:p>
          <a:p>
            <a:pPr algn="ctr" eaLnBrk="1" hangingPunct="1"/>
            <a:r>
              <a:rPr lang="ja-JP" altLang="en-US" dirty="0" smtClean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燃</a:t>
            </a:r>
            <a:r>
              <a:rPr lang="ja-JP" altLang="en-US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焼炉</a:t>
            </a:r>
          </a:p>
        </p:txBody>
      </p:sp>
      <p:sp>
        <p:nvSpPr>
          <p:cNvPr id="93" name="Rounded Rectangle 92"/>
          <p:cNvSpPr/>
          <p:nvPr/>
        </p:nvSpPr>
        <p:spPr>
          <a:xfrm>
            <a:off x="5300664" y="2372785"/>
            <a:ext cx="1392236" cy="378281"/>
          </a:xfrm>
          <a:prstGeom prst="roundRect">
            <a:avLst/>
          </a:prstGeom>
          <a:solidFill>
            <a:schemeClr val="bg2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テキスト ボックス 86"/>
          <p:cNvSpPr txBox="1">
            <a:spLocks noChangeArrowheads="1"/>
          </p:cNvSpPr>
          <p:nvPr/>
        </p:nvSpPr>
        <p:spPr bwMode="auto">
          <a:xfrm>
            <a:off x="5244807" y="2325536"/>
            <a:ext cx="154363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400" dirty="0" smtClean="0">
                <a:solidFill>
                  <a:srgbClr val="000000"/>
                </a:solidFill>
                <a:latin typeface="Franklin Gothic Demi" pitchFamily="34" charset="0"/>
              </a:rPr>
              <a:t>Heat exchanger</a:t>
            </a:r>
            <a:r>
              <a:rPr lang="ja-JP" altLang="en-US" dirty="0" smtClean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熱</a:t>
            </a:r>
            <a:r>
              <a:rPr lang="ja-JP" altLang="en-US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交換器</a:t>
            </a:r>
          </a:p>
        </p:txBody>
      </p:sp>
      <p:sp>
        <p:nvSpPr>
          <p:cNvPr id="94" name="Rounded Rectangle 93"/>
          <p:cNvSpPr/>
          <p:nvPr/>
        </p:nvSpPr>
        <p:spPr>
          <a:xfrm>
            <a:off x="6812706" y="6096067"/>
            <a:ext cx="1943696" cy="43085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テキスト ボックス 78"/>
          <p:cNvSpPr txBox="1">
            <a:spLocks noChangeArrowheads="1"/>
          </p:cNvSpPr>
          <p:nvPr/>
        </p:nvSpPr>
        <p:spPr bwMode="auto">
          <a:xfrm>
            <a:off x="6788443" y="6075908"/>
            <a:ext cx="203927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400" dirty="0" smtClean="0">
                <a:solidFill>
                  <a:srgbClr val="000000"/>
                </a:solidFill>
                <a:latin typeface="Franklin Gothic Demi" pitchFamily="34" charset="0"/>
              </a:rPr>
              <a:t>Activated carbon liquid </a:t>
            </a:r>
          </a:p>
          <a:p>
            <a:pPr algn="ctr" eaLnBrk="1" hangingPunct="1"/>
            <a:r>
              <a:rPr lang="ja-JP" altLang="en-US" dirty="0" smtClean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活</a:t>
            </a:r>
            <a:r>
              <a:rPr lang="ja-JP" altLang="en-US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性炭液</a:t>
            </a:r>
          </a:p>
        </p:txBody>
      </p:sp>
    </p:spTree>
    <p:extLst>
      <p:ext uri="{BB962C8B-B14F-4D97-AF65-F5344CB8AC3E}">
        <p14:creationId xmlns:p14="http://schemas.microsoft.com/office/powerpoint/2010/main" val="154553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123</Words>
  <Application>Microsoft Office PowerPoint</Application>
  <PresentationFormat>On-screen Show (4:3)</PresentationFormat>
  <Paragraphs>40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iongaku</dc:creator>
  <cp:lastModifiedBy>iongaku</cp:lastModifiedBy>
  <cp:revision>12</cp:revision>
  <dcterms:created xsi:type="dcterms:W3CDTF">2013-07-16T07:34:46Z</dcterms:created>
  <dcterms:modified xsi:type="dcterms:W3CDTF">2013-07-16T09:19:04Z</dcterms:modified>
</cp:coreProperties>
</file>