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37" r:id="rId2"/>
    <p:sldId id="378" r:id="rId3"/>
    <p:sldId id="300" r:id="rId4"/>
    <p:sldId id="380" r:id="rId5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14" autoAdjust="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3A3D661D-373F-444D-8BDF-1BF7329D00BA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3620DA00-B9E4-471C-ACDC-0DF175923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74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ー 1">
            <a:extLst>
              <a:ext uri="{FF2B5EF4-FFF2-40B4-BE49-F238E27FC236}">
                <a16:creationId xmlns:a16="http://schemas.microsoft.com/office/drawing/2014/main" id="{C663E8C7-D49D-4A2E-8062-A1CC279AA3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ノート プレースホルダー 2">
            <a:extLst>
              <a:ext uri="{FF2B5EF4-FFF2-40B4-BE49-F238E27FC236}">
                <a16:creationId xmlns:a16="http://schemas.microsoft.com/office/drawing/2014/main" id="{6BCE3891-1208-4DD8-8286-E0A1BD174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0" name="スライド番号プレースホルダー 3">
            <a:extLst>
              <a:ext uri="{FF2B5EF4-FFF2-40B4-BE49-F238E27FC236}">
                <a16:creationId xmlns:a16="http://schemas.microsoft.com/office/drawing/2014/main" id="{42A9F67E-30E4-423F-BCE6-262658C8C8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833164" indent="-320449"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281792" indent="-256359"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794509" indent="-256359"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307226" indent="-256359"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819943" indent="-256359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332660" indent="-256359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845377" indent="-256359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358093" indent="-256359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0900DA7-32B6-4252-8446-0BFDAA4169F4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95300" y="935038"/>
            <a:ext cx="8294688" cy="4667250"/>
          </a:xfrm>
          <a:ln/>
        </p:spPr>
      </p:sp>
      <p:sp>
        <p:nvSpPr>
          <p:cNvPr id="8601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ea typeface="ＭＳ Ｐ明朝" charset="-128"/>
            </a:endParaRPr>
          </a:p>
        </p:txBody>
      </p:sp>
      <p:sp>
        <p:nvSpPr>
          <p:cNvPr id="8602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804681" indent="-30798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237286" indent="-2474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732200" indent="-2474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227113" indent="-247458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739831" indent="-2474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3252549" indent="-2474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765265" indent="-2474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4277982" indent="-247458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B1F5A6D-38CE-48B3-A592-F317A44F417E}" type="slidenum">
              <a:rPr lang="ja-JP" altLang="en-US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ja-JP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89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8457DA-A07E-44C2-945A-E033AB6E0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F2BEEFE-C615-4AFE-B132-61DF9B34D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2BA644-13A8-483A-8EF0-7648BBE2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438-738B-4CCC-AD3C-E8668474DADB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F3A07C-0F7E-4E96-9780-50325698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D42966-25C3-4C51-9296-A00CB1D3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E89-AB71-4EDB-8A5D-E66773259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99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B23C2-A775-441B-9E76-D2AF5368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2D0180-5EE5-4057-BC9B-D2815158F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13B44F-781B-4E43-9A40-496B1985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438-738B-4CCC-AD3C-E8668474DADB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4CBA34-F795-4272-A11C-00F531F2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1B0AF3-437D-4F23-9B40-8889E1A0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E89-AB71-4EDB-8A5D-E66773259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22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863758D-9DCA-4720-8644-9E7D24C74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8D95553-3948-46C6-B6CF-A8446B795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C62392-85C4-4FC6-B25E-76BCA21B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438-738B-4CCC-AD3C-E8668474DADB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F56564-33F5-4369-AF4A-B8AE6CD5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C85937-063A-4217-AD30-0D51A44C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E89-AB71-4EDB-8A5D-E66773259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9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1B3B61-0F8B-4A14-90A6-121BA18D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A76B7F-2A22-4B4E-853A-A5DA4BF88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E9D341-2087-4E0C-901F-1761FC7E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438-738B-4CCC-AD3C-E8668474DADB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4B6506-53DC-4943-9BF3-D5A3D710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015470-B518-4587-BBA2-41E701D4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E89-AB71-4EDB-8A5D-E66773259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7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1D0F61-E95E-4712-8036-6F53608F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490B2C-524A-4BD0-BA80-BE4A9F19B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4537E-EB64-4859-9DD1-FD5A5543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438-738B-4CCC-AD3C-E8668474DADB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2DB5D9-C92E-45D1-A9D1-FB6B8C4F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68BE99-8F61-4360-BE09-A837EF1F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E89-AB71-4EDB-8A5D-E66773259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35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AECE28-930D-435A-B134-DE8AC8CE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A3EB4C-0F4E-4C9E-874D-85D85DF3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0312B6F-6D35-4E77-9811-427100C83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8AD67F-2423-47EA-BFC9-23FF3451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438-738B-4CCC-AD3C-E8668474DADB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0FFB72-CA9F-46DF-950B-109D995F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A09F97-5CF8-4920-8FDC-BB639709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E89-AB71-4EDB-8A5D-E66773259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0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04DF3-165B-450B-8CF4-4B919C85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3B2651-C0F5-4ED2-BC14-9EDD45D3F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7B492D-3268-4D35-ABD0-8991BE78B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5DB2DF3-773F-4C25-9179-B5F8311D7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6B38C6-9CDF-42BE-B34C-56C4AB815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8BAA472-4AA2-4D32-9D51-7F8F131A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438-738B-4CCC-AD3C-E8668474DADB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32B66F5-3F76-4D87-A435-6D3FB3B0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45FC26B-03F2-48B0-A4F7-893AD9F8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E89-AB71-4EDB-8A5D-E66773259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76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434FDD-E7E2-4CE8-BF54-C0A21425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1B4812-40B1-4D64-B4ED-798A2EF4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438-738B-4CCC-AD3C-E8668474DADB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5844D38-B293-454D-858A-92DDE704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C52E219-960D-4D90-85F7-F680731F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E89-AB71-4EDB-8A5D-E66773259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62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12469C1-D825-47E6-93A2-48A0ED3E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438-738B-4CCC-AD3C-E8668474DADB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6E92C57-A6F1-49F1-BC83-C0BB911A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1ED827-DD85-4944-AA53-D26F477E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E89-AB71-4EDB-8A5D-E66773259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5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9DBF19-B7B6-4557-B217-E6B91B4A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09339D-B761-47AB-8358-1ACA218C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176D082-293F-479D-BD67-93C6A00FC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DEFF9-43E6-4D06-A45B-5EB12C27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438-738B-4CCC-AD3C-E8668474DADB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D91082-7C44-45C6-AFE8-3A81B647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32B255-E655-4ED7-AA8C-2BD4C256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E89-AB71-4EDB-8A5D-E66773259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82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3AC2A6-641F-4E4E-9F68-81164EE1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B710077-C7B8-4D2F-AFB1-1D370ADC6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4B358B7-6C51-423C-A87A-4A03C58F9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B060A2-AF57-4570-9E92-DA7F0F97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66438-738B-4CCC-AD3C-E8668474DADB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C257A7-1111-4EAD-BA0F-1CC4930D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6A07B2-7AC9-4D49-A5BA-C4701DB7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E89-AB71-4EDB-8A5D-E66773259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6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8B9F8FE-D969-4FDD-BF02-0C6D0E87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215363-C1A8-4B27-9F7E-142395E44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882CEC-6D66-4471-A0DC-D990410AB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6438-738B-4CCC-AD3C-E8668474DADB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F7CEAD-9F09-4C71-ABC1-D75EEC69C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4D9A36-DBE9-480C-9C49-A2D87DFE8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1E89-AB71-4EDB-8A5D-E66773259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70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17EFDF96-A3A9-4B23-A402-9DC3DA7F2343}"/>
              </a:ext>
            </a:extLst>
          </p:cNvPr>
          <p:cNvGraphicFramePr>
            <a:graphicFrameLocks noGrp="1"/>
          </p:cNvGraphicFramePr>
          <p:nvPr/>
        </p:nvGraphicFramePr>
        <p:xfrm>
          <a:off x="1103312" y="901598"/>
          <a:ext cx="9985375" cy="5054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173">
                  <a:extLst>
                    <a:ext uri="{9D8B030D-6E8A-4147-A177-3AD203B41FA5}">
                      <a16:colId xmlns:a16="http://schemas.microsoft.com/office/drawing/2014/main" val="4224702099"/>
                    </a:ext>
                  </a:extLst>
                </a:gridCol>
                <a:gridCol w="1076736">
                  <a:extLst>
                    <a:ext uri="{9D8B030D-6E8A-4147-A177-3AD203B41FA5}">
                      <a16:colId xmlns:a16="http://schemas.microsoft.com/office/drawing/2014/main" val="268561683"/>
                    </a:ext>
                  </a:extLst>
                </a:gridCol>
                <a:gridCol w="3151437">
                  <a:extLst>
                    <a:ext uri="{9D8B030D-6E8A-4147-A177-3AD203B41FA5}">
                      <a16:colId xmlns:a16="http://schemas.microsoft.com/office/drawing/2014/main" val="2159757878"/>
                    </a:ext>
                  </a:extLst>
                </a:gridCol>
                <a:gridCol w="810569">
                  <a:extLst>
                    <a:ext uri="{9D8B030D-6E8A-4147-A177-3AD203B41FA5}">
                      <a16:colId xmlns:a16="http://schemas.microsoft.com/office/drawing/2014/main" val="2551920283"/>
                    </a:ext>
                  </a:extLst>
                </a:gridCol>
                <a:gridCol w="1530299">
                  <a:extLst>
                    <a:ext uri="{9D8B030D-6E8A-4147-A177-3AD203B41FA5}">
                      <a16:colId xmlns:a16="http://schemas.microsoft.com/office/drawing/2014/main" val="3129408505"/>
                    </a:ext>
                  </a:extLst>
                </a:gridCol>
                <a:gridCol w="1351161">
                  <a:extLst>
                    <a:ext uri="{9D8B030D-6E8A-4147-A177-3AD203B41FA5}">
                      <a16:colId xmlns:a16="http://schemas.microsoft.com/office/drawing/2014/main" val="4020853184"/>
                    </a:ext>
                  </a:extLst>
                </a:gridCol>
              </a:tblGrid>
              <a:tr h="543658">
                <a:tc>
                  <a:txBody>
                    <a:bodyPr/>
                    <a:lstStyle/>
                    <a:p>
                      <a:pPr algn="l"/>
                      <a:r>
                        <a:rPr lang="ja-JP" sz="1050" kern="0">
                          <a:effectLst/>
                        </a:rPr>
                        <a:t>代表者や分担者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研究期間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50" kern="1200" dirty="0">
                          <a:effectLst/>
                        </a:rPr>
                        <a:t>研究開発テーマ</a:t>
                      </a:r>
                      <a:endParaRPr lang="en-US" altLang="ja-JP" sz="1050" kern="1200">
                        <a:effectLst/>
                      </a:endParaRPr>
                    </a:p>
                    <a:p>
                      <a:pPr algn="l"/>
                      <a:r>
                        <a:rPr lang="ja-JP" altLang="en-US" sz="1050" kern="1200">
                          <a:effectLst/>
                        </a:rPr>
                        <a:t>（</a:t>
                      </a:r>
                      <a:r>
                        <a:rPr lang="ja-JP" altLang="en-US" sz="1050" kern="1200" dirty="0">
                          <a:effectLst/>
                        </a:rPr>
                        <a:t>補助金提供者）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50" kern="0" dirty="0">
                          <a:effectLst/>
                        </a:rPr>
                        <a:t>開発予算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0" dirty="0">
                          <a:effectLst/>
                        </a:rPr>
                        <a:t>研究協力者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0" dirty="0">
                          <a:effectLst/>
                        </a:rPr>
                        <a:t>研究期間の</a:t>
                      </a:r>
                      <a:r>
                        <a:rPr lang="ja-JP" altLang="en-US" sz="1050" kern="0" dirty="0">
                          <a:effectLst/>
                        </a:rPr>
                        <a:t>所属</a:t>
                      </a:r>
                      <a:endParaRPr lang="en-US" altLang="ja-JP" sz="1050" kern="0" dirty="0">
                        <a:effectLst/>
                      </a:endParaRPr>
                    </a:p>
                    <a:p>
                      <a:pPr algn="l"/>
                      <a:r>
                        <a:rPr lang="ja-JP" altLang="en-US" sz="1050" kern="0" dirty="0">
                          <a:effectLst/>
                        </a:rPr>
                        <a:t>（出向先）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302208"/>
                  </a:ext>
                </a:extLst>
              </a:tr>
              <a:tr h="494951">
                <a:tc>
                  <a:txBody>
                    <a:bodyPr/>
                    <a:lstStyle/>
                    <a:p>
                      <a:pPr algn="l"/>
                      <a:r>
                        <a:rPr lang="ja-JP" sz="1050" kern="0">
                          <a:effectLst/>
                        </a:rPr>
                        <a:t>代表者：愛媛シールド株式会社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0">
                          <a:effectLst/>
                        </a:rPr>
                        <a:t>総括責任者：澤井正和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2008</a:t>
                      </a:r>
                      <a:r>
                        <a:rPr lang="ja-JP" sz="1050" kern="1200">
                          <a:effectLst/>
                        </a:rPr>
                        <a:t>　年</a:t>
                      </a:r>
                      <a:r>
                        <a:rPr lang="en-US" sz="1050" kern="1200">
                          <a:effectLst/>
                        </a:rPr>
                        <a:t>4</a:t>
                      </a:r>
                      <a:r>
                        <a:rPr lang="ja-JP" sz="1050" kern="1200">
                          <a:effectLst/>
                        </a:rPr>
                        <a:t>月～</a:t>
                      </a:r>
                      <a:r>
                        <a:rPr lang="en-US" sz="1050" kern="1200">
                          <a:effectLst/>
                        </a:rPr>
                        <a:t>2009</a:t>
                      </a:r>
                      <a:r>
                        <a:rPr lang="ja-JP" sz="1050" kern="1200">
                          <a:effectLst/>
                        </a:rPr>
                        <a:t>年３月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堆肥・炭化システムの調査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1200">
                          <a:effectLst/>
                        </a:rPr>
                        <a:t>（四国経済産業局）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1000</a:t>
                      </a:r>
                      <a:r>
                        <a:rPr lang="ja-JP" sz="1050" kern="1200">
                          <a:effectLst/>
                        </a:rPr>
                        <a:t>万円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愛媛シールド工業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1200">
                          <a:effectLst/>
                        </a:rPr>
                        <a:t>愛媛大学、東温市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愛媛シールド工業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en-US" sz="1050" kern="0">
                          <a:effectLst/>
                        </a:rPr>
                        <a:t> 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5635934"/>
                  </a:ext>
                </a:extLst>
              </a:tr>
              <a:tr h="506411">
                <a:tc>
                  <a:txBody>
                    <a:bodyPr/>
                    <a:lstStyle/>
                    <a:p>
                      <a:pPr algn="l"/>
                      <a:r>
                        <a:rPr lang="ja-JP" sz="1050" kern="0">
                          <a:effectLst/>
                        </a:rPr>
                        <a:t>代表者：株式会社テクノプラン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0">
                          <a:effectLst/>
                        </a:rPr>
                        <a:t>総括責任者：澤井正和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2008</a:t>
                      </a:r>
                      <a:r>
                        <a:rPr lang="ja-JP" sz="1050" kern="1200">
                          <a:effectLst/>
                        </a:rPr>
                        <a:t>年</a:t>
                      </a:r>
                      <a:r>
                        <a:rPr lang="en-US" sz="1050" kern="1200">
                          <a:effectLst/>
                        </a:rPr>
                        <a:t>4</a:t>
                      </a:r>
                      <a:r>
                        <a:rPr lang="ja-JP" sz="1050" kern="1200">
                          <a:effectLst/>
                        </a:rPr>
                        <a:t>月～</a:t>
                      </a:r>
                      <a:r>
                        <a:rPr lang="en-US" sz="1050" kern="1200">
                          <a:effectLst/>
                        </a:rPr>
                        <a:t>2010</a:t>
                      </a:r>
                      <a:r>
                        <a:rPr lang="ja-JP" sz="1050" kern="1200">
                          <a:effectLst/>
                        </a:rPr>
                        <a:t>　年</a:t>
                      </a:r>
                      <a:r>
                        <a:rPr lang="en-US" sz="1050" kern="1200">
                          <a:effectLst/>
                        </a:rPr>
                        <a:t>3</a:t>
                      </a:r>
                      <a:r>
                        <a:rPr lang="ja-JP" sz="1050" kern="1200">
                          <a:effectLst/>
                        </a:rPr>
                        <a:t>月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真空濃縮技術の研究開発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1200">
                          <a:effectLst/>
                        </a:rPr>
                        <a:t>（兵庫県庁）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1000</a:t>
                      </a:r>
                      <a:r>
                        <a:rPr lang="ja-JP" sz="1050" kern="1200">
                          <a:effectLst/>
                        </a:rPr>
                        <a:t>万円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神戸高専、神戸大学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0">
                          <a:effectLst/>
                        </a:rPr>
                        <a:t>株式会社テクノプラン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0836003"/>
                  </a:ext>
                </a:extLst>
              </a:tr>
              <a:tr h="644654">
                <a:tc>
                  <a:txBody>
                    <a:bodyPr/>
                    <a:lstStyle/>
                    <a:p>
                      <a:pPr algn="l"/>
                      <a:r>
                        <a:rPr lang="ja-JP" sz="1050" kern="0" dirty="0">
                          <a:effectLst/>
                        </a:rPr>
                        <a:t>代表者：株式会社</a:t>
                      </a:r>
                      <a:r>
                        <a:rPr lang="en-US" sz="1050" kern="0" dirty="0">
                          <a:effectLst/>
                        </a:rPr>
                        <a:t>NS</a:t>
                      </a:r>
                      <a:r>
                        <a:rPr lang="ja-JP" sz="1050" kern="0" dirty="0">
                          <a:effectLst/>
                        </a:rPr>
                        <a:t>マテリアル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ja-JP" sz="1050" kern="0" dirty="0">
                          <a:effectLst/>
                        </a:rPr>
                        <a:t>総括責任者：澤井正和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2008</a:t>
                      </a:r>
                      <a:r>
                        <a:rPr lang="ja-JP" sz="1050" kern="1200">
                          <a:effectLst/>
                        </a:rPr>
                        <a:t>４月～</a:t>
                      </a:r>
                      <a:r>
                        <a:rPr lang="en-US" sz="1050" kern="1200">
                          <a:effectLst/>
                        </a:rPr>
                        <a:t>2009</a:t>
                      </a:r>
                      <a:r>
                        <a:rPr lang="ja-JP" sz="1050" kern="1200">
                          <a:effectLst/>
                        </a:rPr>
                        <a:t>　年</a:t>
                      </a:r>
                      <a:r>
                        <a:rPr lang="en-US" sz="1050" kern="1200">
                          <a:effectLst/>
                        </a:rPr>
                        <a:t>3</a:t>
                      </a:r>
                      <a:r>
                        <a:rPr lang="ja-JP" sz="1050" kern="1200">
                          <a:effectLst/>
                        </a:rPr>
                        <a:t>月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0">
                          <a:effectLst/>
                        </a:rPr>
                        <a:t>下水汚泥炭化物の利用技術の研究開発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1200">
                          <a:effectLst/>
                        </a:rPr>
                        <a:t>（経済産業省：</a:t>
                      </a:r>
                      <a:r>
                        <a:rPr lang="en-US" sz="1050" kern="1200">
                          <a:effectLst/>
                        </a:rPr>
                        <a:t>NEDO</a:t>
                      </a:r>
                      <a:r>
                        <a:rPr lang="ja-JP" sz="1050" kern="1200">
                          <a:effectLst/>
                        </a:rPr>
                        <a:t>）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4500</a:t>
                      </a:r>
                      <a:r>
                        <a:rPr lang="ja-JP" sz="1050" kern="1200">
                          <a:effectLst/>
                        </a:rPr>
                        <a:t>万円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NS</a:t>
                      </a:r>
                      <a:r>
                        <a:rPr lang="ja-JP" sz="1050" kern="1200">
                          <a:effectLst/>
                        </a:rPr>
                        <a:t>マテリアル、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1200">
                          <a:effectLst/>
                        </a:rPr>
                        <a:t>立命館大学、滋賀県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0">
                          <a:effectLst/>
                        </a:rPr>
                        <a:t>株式会社</a:t>
                      </a:r>
                      <a:r>
                        <a:rPr lang="en-US" sz="1050" kern="0">
                          <a:effectLst/>
                        </a:rPr>
                        <a:t>NS</a:t>
                      </a:r>
                      <a:r>
                        <a:rPr lang="ja-JP" sz="1050" kern="0">
                          <a:effectLst/>
                        </a:rPr>
                        <a:t>マテリアル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1982604"/>
                  </a:ext>
                </a:extLst>
              </a:tr>
              <a:tr h="644654">
                <a:tc>
                  <a:txBody>
                    <a:bodyPr/>
                    <a:lstStyle/>
                    <a:p>
                      <a:pPr algn="l"/>
                      <a:r>
                        <a:rPr lang="ja-JP" sz="1050" kern="0">
                          <a:effectLst/>
                        </a:rPr>
                        <a:t>代表者：オオブユニティ株式会社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0">
                          <a:effectLst/>
                        </a:rPr>
                        <a:t>総括責任者：澤井正和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2010</a:t>
                      </a:r>
                      <a:r>
                        <a:rPr lang="ja-JP" sz="1050" kern="1200">
                          <a:effectLst/>
                        </a:rPr>
                        <a:t>年</a:t>
                      </a:r>
                      <a:r>
                        <a:rPr lang="en-US" sz="1050" kern="1200">
                          <a:effectLst/>
                        </a:rPr>
                        <a:t>4</a:t>
                      </a:r>
                      <a:r>
                        <a:rPr lang="ja-JP" sz="1050" kern="1200">
                          <a:effectLst/>
                        </a:rPr>
                        <a:t>月～</a:t>
                      </a:r>
                      <a:r>
                        <a:rPr lang="en-US" sz="1050" kern="1200">
                          <a:effectLst/>
                        </a:rPr>
                        <a:t>2013</a:t>
                      </a:r>
                      <a:r>
                        <a:rPr lang="ja-JP" sz="1050" kern="1200">
                          <a:effectLst/>
                        </a:rPr>
                        <a:t>　年３月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堆肥・炭化システムの実用化研究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1200">
                          <a:effectLst/>
                        </a:rPr>
                        <a:t>（経済産業省：</a:t>
                      </a:r>
                      <a:r>
                        <a:rPr lang="en-US" sz="1050" kern="1200">
                          <a:effectLst/>
                        </a:rPr>
                        <a:t>NEDO</a:t>
                      </a:r>
                      <a:r>
                        <a:rPr lang="ja-JP" sz="1050" kern="1200">
                          <a:effectLst/>
                        </a:rPr>
                        <a:t>）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２億円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オオブユニティ、名古屋大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1200">
                          <a:effectLst/>
                        </a:rPr>
                        <a:t>岐阜大、中部大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0">
                          <a:effectLst/>
                        </a:rPr>
                        <a:t>オオブユニティ株式会社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8401651"/>
                  </a:ext>
                </a:extLst>
              </a:tr>
              <a:tr h="502114">
                <a:tc>
                  <a:txBody>
                    <a:bodyPr/>
                    <a:lstStyle/>
                    <a:p>
                      <a:pPr algn="l"/>
                      <a:r>
                        <a:rPr lang="ja-JP" sz="1050" kern="0">
                          <a:effectLst/>
                        </a:rPr>
                        <a:t>代表者：協和鉄工株式会社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0">
                          <a:effectLst/>
                        </a:rPr>
                        <a:t>総括責任者：澤井正和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2013</a:t>
                      </a:r>
                      <a:r>
                        <a:rPr lang="ja-JP" sz="1050" kern="1200">
                          <a:effectLst/>
                        </a:rPr>
                        <a:t>年４月～</a:t>
                      </a:r>
                      <a:r>
                        <a:rPr lang="en-US" sz="1050" kern="1200">
                          <a:effectLst/>
                        </a:rPr>
                        <a:t>2014</a:t>
                      </a:r>
                      <a:r>
                        <a:rPr lang="ja-JP" sz="1050" kern="1200">
                          <a:effectLst/>
                        </a:rPr>
                        <a:t>　年３月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2</a:t>
                      </a:r>
                      <a:r>
                        <a:rPr lang="ja-JP" sz="1050" kern="1200">
                          <a:effectLst/>
                        </a:rPr>
                        <a:t>次脱水システムの研究開発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1200">
                          <a:effectLst/>
                        </a:rPr>
                        <a:t>（経済産業省）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1500</a:t>
                      </a:r>
                      <a:r>
                        <a:rPr lang="ja-JP" sz="1050" kern="1200">
                          <a:effectLst/>
                        </a:rPr>
                        <a:t>万円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協和鉄工　株式会社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0">
                          <a:effectLst/>
                        </a:rPr>
                        <a:t>協和鉄工株式会社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1676652"/>
                  </a:ext>
                </a:extLst>
              </a:tr>
              <a:tr h="512858">
                <a:tc>
                  <a:txBody>
                    <a:bodyPr/>
                    <a:lstStyle/>
                    <a:p>
                      <a:pPr algn="l"/>
                      <a:r>
                        <a:rPr lang="ja-JP" sz="1050" kern="0" dirty="0">
                          <a:effectLst/>
                        </a:rPr>
                        <a:t>代表者：株式会社テクノプラン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ja-JP" sz="1050" kern="0" dirty="0">
                          <a:effectLst/>
                        </a:rPr>
                        <a:t>総括責任者：澤井正和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2013</a:t>
                      </a:r>
                      <a:r>
                        <a:rPr lang="ja-JP" sz="1050" kern="1200">
                          <a:effectLst/>
                        </a:rPr>
                        <a:t>年４月～</a:t>
                      </a:r>
                      <a:r>
                        <a:rPr lang="en-US" sz="1050" kern="1200">
                          <a:effectLst/>
                        </a:rPr>
                        <a:t>2015</a:t>
                      </a:r>
                      <a:r>
                        <a:rPr lang="ja-JP" sz="1050" kern="1200">
                          <a:effectLst/>
                        </a:rPr>
                        <a:t>　年</a:t>
                      </a:r>
                      <a:r>
                        <a:rPr lang="en-US" sz="1050" kern="1200">
                          <a:effectLst/>
                        </a:rPr>
                        <a:t>3</a:t>
                      </a:r>
                      <a:r>
                        <a:rPr lang="ja-JP" sz="1050" kern="1200">
                          <a:effectLst/>
                        </a:rPr>
                        <a:t>月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蒸気エジェクターによるメタン発酵促進システムの実用化研究、（兵庫県庁）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1500</a:t>
                      </a:r>
                      <a:r>
                        <a:rPr lang="ja-JP" sz="1050" kern="1200">
                          <a:effectLst/>
                        </a:rPr>
                        <a:t>万円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環研株式会社、神戸大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1200">
                          <a:effectLst/>
                        </a:rPr>
                        <a:t>兵庫県立大、神戸高専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0">
                          <a:effectLst/>
                        </a:rPr>
                        <a:t>株式会社テクノプラン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3420473"/>
                  </a:ext>
                </a:extLst>
              </a:tr>
              <a:tr h="644654">
                <a:tc>
                  <a:txBody>
                    <a:bodyPr/>
                    <a:lstStyle/>
                    <a:p>
                      <a:pPr algn="l"/>
                      <a:r>
                        <a:rPr lang="ja-JP" sz="1050" kern="0">
                          <a:effectLst/>
                        </a:rPr>
                        <a:t>代表者：イーエステクノロジー㈱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0">
                          <a:effectLst/>
                        </a:rPr>
                        <a:t>総括責任者：澤井正和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2016</a:t>
                      </a:r>
                      <a:r>
                        <a:rPr lang="ja-JP" sz="1050" kern="1200">
                          <a:effectLst/>
                        </a:rPr>
                        <a:t>年</a:t>
                      </a:r>
                      <a:r>
                        <a:rPr lang="en-US" sz="1050" kern="1200">
                          <a:effectLst/>
                        </a:rPr>
                        <a:t>4</a:t>
                      </a:r>
                      <a:r>
                        <a:rPr lang="ja-JP" sz="1050" kern="1200">
                          <a:effectLst/>
                        </a:rPr>
                        <a:t>月～</a:t>
                      </a:r>
                      <a:r>
                        <a:rPr lang="en-US" sz="1050" kern="1200">
                          <a:effectLst/>
                        </a:rPr>
                        <a:t>2017</a:t>
                      </a:r>
                      <a:r>
                        <a:rPr lang="ja-JP" sz="1050" kern="1200">
                          <a:effectLst/>
                        </a:rPr>
                        <a:t>　年</a:t>
                      </a:r>
                      <a:r>
                        <a:rPr lang="en-US" sz="1050" kern="1200">
                          <a:effectLst/>
                        </a:rPr>
                        <a:t>3</a:t>
                      </a:r>
                      <a:r>
                        <a:rPr lang="ja-JP" sz="1050" kern="1200">
                          <a:effectLst/>
                        </a:rPr>
                        <a:t>月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蒸気エジェクターによるメタン発酵促進システムの実証研究（経済産業省：</a:t>
                      </a:r>
                      <a:r>
                        <a:rPr lang="en-US" sz="1050" kern="1200">
                          <a:effectLst/>
                        </a:rPr>
                        <a:t>NEDO</a:t>
                      </a:r>
                      <a:r>
                        <a:rPr lang="ja-JP" sz="1050" kern="1200">
                          <a:effectLst/>
                        </a:rPr>
                        <a:t>）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2.5</a:t>
                      </a:r>
                      <a:r>
                        <a:rPr lang="ja-JP" sz="1050" kern="1200">
                          <a:effectLst/>
                        </a:rPr>
                        <a:t>億円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宗像市、兵庫県立大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0">
                          <a:effectLst/>
                        </a:rPr>
                        <a:t>イーエステクノロジー㈱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0">
                          <a:effectLst/>
                        </a:rPr>
                        <a:t>イーエステクノロジー㈱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7273314"/>
                  </a:ext>
                </a:extLst>
              </a:tr>
              <a:tr h="560849">
                <a:tc>
                  <a:txBody>
                    <a:bodyPr/>
                    <a:lstStyle/>
                    <a:p>
                      <a:pPr algn="l"/>
                      <a:r>
                        <a:rPr lang="ja-JP" sz="1050" kern="0">
                          <a:effectLst/>
                        </a:rPr>
                        <a:t>代表者：株式会社テクノプラン</a:t>
                      </a:r>
                      <a:endParaRPr lang="ja-JP" sz="1050" kern="100">
                        <a:effectLst/>
                      </a:endParaRPr>
                    </a:p>
                    <a:p>
                      <a:pPr algn="l"/>
                      <a:r>
                        <a:rPr lang="ja-JP" sz="1050" kern="0">
                          <a:effectLst/>
                        </a:rPr>
                        <a:t>総括責任者：澤井正和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2017</a:t>
                      </a:r>
                      <a:r>
                        <a:rPr lang="ja-JP" sz="1050" kern="1200">
                          <a:effectLst/>
                        </a:rPr>
                        <a:t>年</a:t>
                      </a:r>
                      <a:r>
                        <a:rPr lang="en-US" sz="1050" kern="1200">
                          <a:effectLst/>
                        </a:rPr>
                        <a:t>4</a:t>
                      </a:r>
                      <a:r>
                        <a:rPr lang="ja-JP" sz="1050" kern="1200">
                          <a:effectLst/>
                        </a:rPr>
                        <a:t>月～</a:t>
                      </a:r>
                      <a:r>
                        <a:rPr lang="en-US" sz="1050" kern="1200">
                          <a:effectLst/>
                        </a:rPr>
                        <a:t>2020</a:t>
                      </a:r>
                      <a:r>
                        <a:rPr lang="ja-JP" sz="1050" kern="1200">
                          <a:effectLst/>
                        </a:rPr>
                        <a:t>　年</a:t>
                      </a:r>
                      <a:r>
                        <a:rPr lang="en-US" sz="1050" kern="1200">
                          <a:effectLst/>
                        </a:rPr>
                        <a:t>3</a:t>
                      </a:r>
                      <a:r>
                        <a:rPr lang="ja-JP" sz="1050" kern="1200">
                          <a:effectLst/>
                        </a:rPr>
                        <a:t>月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蒸気エジェクターによるメタン発酵促進システムの実機運用調査（米子市）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200">
                          <a:effectLst/>
                        </a:rPr>
                        <a:t>1500</a:t>
                      </a:r>
                      <a:r>
                        <a:rPr lang="ja-JP" sz="1050" kern="1200">
                          <a:effectLst/>
                        </a:rPr>
                        <a:t>万円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1200">
                          <a:effectLst/>
                        </a:rPr>
                        <a:t>米子市、ローカルエナジー、三光株式会社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kern="0" dirty="0">
                          <a:effectLst/>
                        </a:rPr>
                        <a:t>株式会社テクノプラン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879420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75BD935-A0BA-4673-A943-55AAEFC8E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1976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5535E38-8B40-4804-805A-76023084DA96}"/>
              </a:ext>
            </a:extLst>
          </p:cNvPr>
          <p:cNvSpPr/>
          <p:nvPr/>
        </p:nvSpPr>
        <p:spPr>
          <a:xfrm>
            <a:off x="6578354" y="5974672"/>
            <a:ext cx="1802166" cy="337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C7B82C-74FC-4A48-B9C4-861862278356}"/>
              </a:ext>
            </a:extLst>
          </p:cNvPr>
          <p:cNvSpPr txBox="1"/>
          <p:nvPr/>
        </p:nvSpPr>
        <p:spPr>
          <a:xfrm>
            <a:off x="6844684" y="6022517"/>
            <a:ext cx="1535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合計　</a:t>
            </a:r>
            <a:r>
              <a:rPr kumimoji="1" lang="ja-JP" altLang="en-US" sz="1200" dirty="0"/>
              <a:t>５．６億円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F2D2259-D3B6-49AE-BD56-D00DC9479DE9}"/>
              </a:ext>
            </a:extLst>
          </p:cNvPr>
          <p:cNvSpPr txBox="1"/>
          <p:nvPr/>
        </p:nvSpPr>
        <p:spPr>
          <a:xfrm>
            <a:off x="3401626" y="323678"/>
            <a:ext cx="538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/>
              <a:t>2.2</a:t>
            </a:r>
            <a:r>
              <a:rPr kumimoji="1" lang="ja-JP" altLang="en-US" sz="2400" u="sng" dirty="0"/>
              <a:t>　特許技術の開発状況</a:t>
            </a:r>
          </a:p>
        </p:txBody>
      </p:sp>
    </p:spTree>
    <p:extLst>
      <p:ext uri="{BB962C8B-B14F-4D97-AF65-F5344CB8AC3E}">
        <p14:creationId xmlns:p14="http://schemas.microsoft.com/office/powerpoint/2010/main" val="163572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4">
            <a:extLst>
              <a:ext uri="{FF2B5EF4-FFF2-40B4-BE49-F238E27FC236}">
                <a16:creationId xmlns:a16="http://schemas.microsoft.com/office/drawing/2014/main" id="{5445446F-DCB9-4F16-994E-B6084DBEC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074739"/>
            <a:ext cx="842486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図 5">
            <a:extLst>
              <a:ext uri="{FF2B5EF4-FFF2-40B4-BE49-F238E27FC236}">
                <a16:creationId xmlns:a16="http://schemas.microsoft.com/office/drawing/2014/main" id="{717980A9-ABF5-486A-8FCF-5D405F782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397001"/>
            <a:ext cx="22352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テキスト ボックス 6">
            <a:extLst>
              <a:ext uri="{FF2B5EF4-FFF2-40B4-BE49-F238E27FC236}">
                <a16:creationId xmlns:a16="http://schemas.microsoft.com/office/drawing/2014/main" id="{D2657BB8-3E16-477E-946D-238F6B45F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1268413"/>
            <a:ext cx="10810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エジェクター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1B2CFB-C3E1-4E70-8DD2-1BD569BE89F7}"/>
              </a:ext>
            </a:extLst>
          </p:cNvPr>
          <p:cNvSpPr txBox="1"/>
          <p:nvPr/>
        </p:nvSpPr>
        <p:spPr>
          <a:xfrm>
            <a:off x="1562469" y="456447"/>
            <a:ext cx="10111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u="sng" dirty="0"/>
              <a:t>3.1</a:t>
            </a:r>
            <a:r>
              <a:rPr lang="ja-JP" altLang="en-US" sz="1800" u="sng" dirty="0"/>
              <a:t>　濃縮特許技術（日本：</a:t>
            </a:r>
            <a:r>
              <a:rPr lang="en-US" altLang="ja-JP" sz="1800" u="sng" dirty="0"/>
              <a:t>5347132</a:t>
            </a:r>
            <a:r>
              <a:rPr lang="ja-JP" altLang="en-US" sz="1800" u="sng" dirty="0"/>
              <a:t>、中国：</a:t>
            </a:r>
            <a:r>
              <a:rPr lang="en-US" altLang="ja-JP" sz="1800" u="sng" dirty="0"/>
              <a:t>ZL201180009378.2</a:t>
            </a:r>
            <a:r>
              <a:rPr lang="ja-JP" altLang="en-US" sz="1800" u="sng" dirty="0"/>
              <a:t>）の原理</a:t>
            </a:r>
            <a:endParaRPr lang="en-US" altLang="ja-JP" sz="1800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4" y="649288"/>
            <a:ext cx="856932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927225" y="4724400"/>
            <a:ext cx="1354138" cy="1225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362200" y="5219700"/>
            <a:ext cx="349250" cy="3698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311401" y="552450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566988" y="50752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698751" y="5445126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279651" y="5200651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3143251" y="4724400"/>
            <a:ext cx="1008063" cy="5476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3143251" y="5345114"/>
            <a:ext cx="1008063" cy="604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テキスト ボックス 16"/>
          <p:cNvSpPr txBox="1">
            <a:spLocks noChangeArrowheads="1"/>
          </p:cNvSpPr>
          <p:nvPr/>
        </p:nvSpPr>
        <p:spPr bwMode="auto">
          <a:xfrm>
            <a:off x="1679575" y="6156326"/>
            <a:ext cx="136525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マイクロバブル</a:t>
            </a:r>
          </a:p>
        </p:txBody>
      </p:sp>
      <p:cxnSp>
        <p:nvCxnSpPr>
          <p:cNvPr id="20" name="直線矢印コネクタ 19"/>
          <p:cNvCxnSpPr>
            <a:endCxn id="8" idx="3"/>
          </p:cNvCxnSpPr>
          <p:nvPr/>
        </p:nvCxnSpPr>
        <p:spPr>
          <a:xfrm flipV="1">
            <a:off x="2157414" y="5646739"/>
            <a:ext cx="174625" cy="522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4938714" y="1463676"/>
            <a:ext cx="1666875" cy="12239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640013" y="1471613"/>
            <a:ext cx="1511300" cy="12239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4151314" y="2636838"/>
            <a:ext cx="720725" cy="7921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 flipV="1">
            <a:off x="2640013" y="2708276"/>
            <a:ext cx="2279650" cy="720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5530851" y="1911351"/>
            <a:ext cx="66675" cy="857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5811839" y="1943101"/>
            <a:ext cx="66675" cy="8731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3284538" y="1954214"/>
            <a:ext cx="349250" cy="3698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575051" y="1914526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3225801" y="2252663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3589338" y="2252663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3208338" y="1882776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3379789" y="1801813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657601" y="2068514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379789" y="2314576"/>
            <a:ext cx="142875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3152776" y="2074863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6389" name="直線矢印コネクタ 16388"/>
          <p:cNvCxnSpPr/>
          <p:nvPr/>
        </p:nvCxnSpPr>
        <p:spPr>
          <a:xfrm flipV="1">
            <a:off x="2536825" y="2252663"/>
            <a:ext cx="615950" cy="1320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51"/>
          <p:cNvSpPr/>
          <p:nvPr/>
        </p:nvSpPr>
        <p:spPr>
          <a:xfrm>
            <a:off x="5464176" y="2209801"/>
            <a:ext cx="66675" cy="857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5616576" y="2362201"/>
            <a:ext cx="66675" cy="857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5843589" y="2405064"/>
            <a:ext cx="66675" cy="857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5" name="円/楕円 54"/>
          <p:cNvSpPr/>
          <p:nvPr/>
        </p:nvSpPr>
        <p:spPr>
          <a:xfrm flipV="1">
            <a:off x="5989639" y="2255839"/>
            <a:ext cx="46037" cy="460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6" name="円/楕円 55"/>
          <p:cNvSpPr/>
          <p:nvPr/>
        </p:nvSpPr>
        <p:spPr>
          <a:xfrm flipH="1" flipV="1">
            <a:off x="6035676" y="1997075"/>
            <a:ext cx="53975" cy="777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7" name="円/楕円 56"/>
          <p:cNvSpPr/>
          <p:nvPr/>
        </p:nvSpPr>
        <p:spPr>
          <a:xfrm flipH="1" flipV="1">
            <a:off x="6156326" y="2208214"/>
            <a:ext cx="55563" cy="77787"/>
          </a:xfrm>
          <a:prstGeom prst="ellips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8" name="円/楕円 57"/>
          <p:cNvSpPr/>
          <p:nvPr/>
        </p:nvSpPr>
        <p:spPr>
          <a:xfrm flipH="1" flipV="1">
            <a:off x="6156326" y="1795464"/>
            <a:ext cx="55563" cy="777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9" name="円/楕円 58"/>
          <p:cNvSpPr/>
          <p:nvPr/>
        </p:nvSpPr>
        <p:spPr>
          <a:xfrm flipH="1" flipV="1">
            <a:off x="5232401" y="1763714"/>
            <a:ext cx="53975" cy="777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0" name="円/楕円 59"/>
          <p:cNvSpPr/>
          <p:nvPr/>
        </p:nvSpPr>
        <p:spPr>
          <a:xfrm flipH="1" flipV="1">
            <a:off x="5203826" y="2097089"/>
            <a:ext cx="55563" cy="777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1" name="円/楕円 60"/>
          <p:cNvSpPr/>
          <p:nvPr/>
        </p:nvSpPr>
        <p:spPr>
          <a:xfrm flipH="1" flipV="1">
            <a:off x="5259388" y="2441575"/>
            <a:ext cx="55562" cy="777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5649913" y="2141539"/>
            <a:ext cx="144462" cy="14287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5611814" y="1711326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6311901" y="2003426"/>
            <a:ext cx="144463" cy="14446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5214938" y="2268538"/>
            <a:ext cx="144462" cy="14446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6140451" y="2417764"/>
            <a:ext cx="144463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5314951" y="1987551"/>
            <a:ext cx="144463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5940426" y="1785939"/>
            <a:ext cx="144463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5416551" y="2463801"/>
            <a:ext cx="142875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6393" name="直線矢印コネクタ 16392"/>
          <p:cNvCxnSpPr>
            <a:endCxn id="65" idx="3"/>
          </p:cNvCxnSpPr>
          <p:nvPr/>
        </p:nvCxnSpPr>
        <p:spPr>
          <a:xfrm>
            <a:off x="3800475" y="2212975"/>
            <a:ext cx="1435100" cy="17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>
            <a:stCxn id="40" idx="6"/>
          </p:cNvCxnSpPr>
          <p:nvPr/>
        </p:nvCxnSpPr>
        <p:spPr>
          <a:xfrm>
            <a:off x="3719513" y="1987551"/>
            <a:ext cx="1566862" cy="4286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6" name="曲折矢印 16395"/>
          <p:cNvSpPr/>
          <p:nvPr/>
        </p:nvSpPr>
        <p:spPr>
          <a:xfrm>
            <a:off x="2063750" y="2097088"/>
            <a:ext cx="503238" cy="26273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397" name="右矢印 16396"/>
          <p:cNvSpPr/>
          <p:nvPr/>
        </p:nvSpPr>
        <p:spPr>
          <a:xfrm>
            <a:off x="4151314" y="1711325"/>
            <a:ext cx="720725" cy="234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5768976" y="2514601"/>
            <a:ext cx="66675" cy="857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402" name="左矢印吹き出し 16401"/>
          <p:cNvSpPr/>
          <p:nvPr/>
        </p:nvSpPr>
        <p:spPr>
          <a:xfrm>
            <a:off x="4716463" y="5732464"/>
            <a:ext cx="309562" cy="21748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5940426" y="2522539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404" name="左矢印 16403"/>
          <p:cNvSpPr/>
          <p:nvPr/>
        </p:nvSpPr>
        <p:spPr>
          <a:xfrm>
            <a:off x="5026025" y="5778501"/>
            <a:ext cx="3517900" cy="130175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5126038" y="6021389"/>
            <a:ext cx="862012" cy="720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729" name="テキスト ボックス 86"/>
          <p:cNvSpPr txBox="1">
            <a:spLocks noChangeArrowheads="1"/>
          </p:cNvSpPr>
          <p:nvPr/>
        </p:nvSpPr>
        <p:spPr bwMode="auto">
          <a:xfrm>
            <a:off x="4800601" y="5056189"/>
            <a:ext cx="1655763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真空流量調節機構</a:t>
            </a:r>
          </a:p>
        </p:txBody>
      </p:sp>
      <p:cxnSp>
        <p:nvCxnSpPr>
          <p:cNvPr id="88" name="直線矢印コネクタ 87"/>
          <p:cNvCxnSpPr>
            <a:endCxn id="16402" idx="0"/>
          </p:cNvCxnSpPr>
          <p:nvPr/>
        </p:nvCxnSpPr>
        <p:spPr>
          <a:xfrm flipH="1">
            <a:off x="4926014" y="5345113"/>
            <a:ext cx="485775" cy="3873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円/楕円 90"/>
          <p:cNvSpPr/>
          <p:nvPr/>
        </p:nvSpPr>
        <p:spPr>
          <a:xfrm>
            <a:off x="5300663" y="6196014"/>
            <a:ext cx="349250" cy="3698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3" name="直線矢印コネクタ 92"/>
          <p:cNvCxnSpPr>
            <a:endCxn id="86" idx="0"/>
          </p:cNvCxnSpPr>
          <p:nvPr/>
        </p:nvCxnSpPr>
        <p:spPr>
          <a:xfrm flipH="1">
            <a:off x="5556250" y="5862638"/>
            <a:ext cx="450850" cy="158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33" name="テキスト ボックス 96"/>
          <p:cNvSpPr txBox="1">
            <a:spLocks noChangeArrowheads="1"/>
          </p:cNvSpPr>
          <p:nvPr/>
        </p:nvSpPr>
        <p:spPr bwMode="auto">
          <a:xfrm>
            <a:off x="6094413" y="6380164"/>
            <a:ext cx="100965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消化汚泥</a:t>
            </a:r>
          </a:p>
        </p:txBody>
      </p:sp>
      <p:sp>
        <p:nvSpPr>
          <p:cNvPr id="16410" name="曲折矢印 16409"/>
          <p:cNvSpPr/>
          <p:nvPr/>
        </p:nvSpPr>
        <p:spPr>
          <a:xfrm rot="16200000">
            <a:off x="3792538" y="5246688"/>
            <a:ext cx="571500" cy="20669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8735" name="テキスト ボックス 16410"/>
          <p:cNvSpPr txBox="1">
            <a:spLocks noChangeArrowheads="1"/>
          </p:cNvSpPr>
          <p:nvPr/>
        </p:nvSpPr>
        <p:spPr bwMode="auto">
          <a:xfrm>
            <a:off x="3800475" y="5911851"/>
            <a:ext cx="7826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真空槽</a:t>
            </a:r>
          </a:p>
        </p:txBody>
      </p:sp>
      <p:sp>
        <p:nvSpPr>
          <p:cNvPr id="28736" name="テキスト ボックス 99"/>
          <p:cNvSpPr txBox="1">
            <a:spLocks noChangeArrowheads="1"/>
          </p:cNvSpPr>
          <p:nvPr/>
        </p:nvSpPr>
        <p:spPr bwMode="auto">
          <a:xfrm>
            <a:off x="6918326" y="1176339"/>
            <a:ext cx="3281363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蒸気の凝縮加熱とマイクロバブルの圧潰によるキャビーテーションによる、汚泥の可溶化と加水分解反応の促進</a:t>
            </a:r>
          </a:p>
        </p:txBody>
      </p:sp>
      <p:sp>
        <p:nvSpPr>
          <p:cNvPr id="16412" name="下矢印 16411"/>
          <p:cNvSpPr/>
          <p:nvPr/>
        </p:nvSpPr>
        <p:spPr>
          <a:xfrm rot="2034932">
            <a:off x="6670676" y="1547813"/>
            <a:ext cx="136525" cy="2011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" name="直線矢印コネクタ 3"/>
          <p:cNvCxnSpPr>
            <a:endCxn id="78" idx="0"/>
          </p:cNvCxnSpPr>
          <p:nvPr/>
        </p:nvCxnSpPr>
        <p:spPr>
          <a:xfrm flipH="1">
            <a:off x="9409113" y="2130425"/>
            <a:ext cx="0" cy="1633538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39" name="テキスト ボックス 69"/>
          <p:cNvSpPr txBox="1">
            <a:spLocks noChangeArrowheads="1"/>
          </p:cNvSpPr>
          <p:nvPr/>
        </p:nvSpPr>
        <p:spPr bwMode="auto">
          <a:xfrm>
            <a:off x="9501189" y="2019301"/>
            <a:ext cx="83502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原汚泥</a:t>
            </a:r>
          </a:p>
        </p:txBody>
      </p:sp>
      <p:cxnSp>
        <p:nvCxnSpPr>
          <p:cNvPr id="71" name="直線矢印コネクタ 70"/>
          <p:cNvCxnSpPr/>
          <p:nvPr/>
        </p:nvCxnSpPr>
        <p:spPr>
          <a:xfrm flipH="1" flipV="1">
            <a:off x="4978400" y="2738439"/>
            <a:ext cx="863600" cy="669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flipV="1">
            <a:off x="5988050" y="2689226"/>
            <a:ext cx="501650" cy="671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/楕円 76"/>
          <p:cNvSpPr/>
          <p:nvPr/>
        </p:nvSpPr>
        <p:spPr>
          <a:xfrm>
            <a:off x="8631238" y="3884614"/>
            <a:ext cx="349250" cy="3698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9232900" y="3763964"/>
            <a:ext cx="350838" cy="36988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9" name="直線矢印コネクタ 78"/>
          <p:cNvCxnSpPr>
            <a:endCxn id="96" idx="0"/>
          </p:cNvCxnSpPr>
          <p:nvPr/>
        </p:nvCxnSpPr>
        <p:spPr>
          <a:xfrm>
            <a:off x="9385300" y="3884614"/>
            <a:ext cx="0" cy="1595437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円/楕円 81"/>
          <p:cNvSpPr/>
          <p:nvPr/>
        </p:nvSpPr>
        <p:spPr>
          <a:xfrm>
            <a:off x="8678863" y="5608639"/>
            <a:ext cx="349250" cy="3698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9258301" y="5794375"/>
            <a:ext cx="250825" cy="1841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8472488" y="2738439"/>
            <a:ext cx="0" cy="733425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 flipV="1">
            <a:off x="8485188" y="3573464"/>
            <a:ext cx="0" cy="733425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49" name="テキスト ボックス 89"/>
          <p:cNvSpPr txBox="1">
            <a:spLocks noChangeArrowheads="1"/>
          </p:cNvSpPr>
          <p:nvPr/>
        </p:nvSpPr>
        <p:spPr bwMode="auto">
          <a:xfrm>
            <a:off x="8253413" y="2478089"/>
            <a:ext cx="1255712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ＣＨ４，　ＣＯ２</a:t>
            </a:r>
          </a:p>
        </p:txBody>
      </p:sp>
      <p:sp>
        <p:nvSpPr>
          <p:cNvPr id="28750" name="テキスト ボックス 93"/>
          <p:cNvSpPr txBox="1">
            <a:spLocks noChangeArrowheads="1"/>
          </p:cNvSpPr>
          <p:nvPr/>
        </p:nvSpPr>
        <p:spPr bwMode="auto">
          <a:xfrm>
            <a:off x="8161338" y="6042026"/>
            <a:ext cx="887412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消化菌</a:t>
            </a:r>
          </a:p>
        </p:txBody>
      </p:sp>
      <p:sp>
        <p:nvSpPr>
          <p:cNvPr id="96" name="円/楕円 95"/>
          <p:cNvSpPr/>
          <p:nvPr/>
        </p:nvSpPr>
        <p:spPr>
          <a:xfrm>
            <a:off x="9261475" y="5480051"/>
            <a:ext cx="247650" cy="219075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8" name="直線矢印コネクタ 97"/>
          <p:cNvCxnSpPr/>
          <p:nvPr/>
        </p:nvCxnSpPr>
        <p:spPr>
          <a:xfrm flipV="1">
            <a:off x="8472488" y="4538663"/>
            <a:ext cx="0" cy="906462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H="1">
            <a:off x="8399464" y="5445125"/>
            <a:ext cx="930275" cy="0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円/楕円 100"/>
          <p:cNvSpPr/>
          <p:nvPr/>
        </p:nvSpPr>
        <p:spPr>
          <a:xfrm>
            <a:off x="5878514" y="2173289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5426076" y="1727201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5402264" y="2328864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6183314" y="1970089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6324601" y="1763714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6365876" y="2332039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5054601" y="2514601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6316664" y="2487614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5811839" y="1716089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5545139" y="2058988"/>
            <a:ext cx="66675" cy="873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7877176" y="3273426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7772401" y="3717926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8007351" y="3619501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8051801" y="3408364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8151814" y="3624264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8166101" y="3298826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8161339" y="3533776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8051801" y="3735389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8220076" y="3384551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8288339" y="3546476"/>
            <a:ext cx="66675" cy="85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774" name="テキスト ボックス 120"/>
          <p:cNvSpPr txBox="1">
            <a:spLocks noChangeArrowheads="1"/>
          </p:cNvSpPr>
          <p:nvPr/>
        </p:nvSpPr>
        <p:spPr bwMode="auto">
          <a:xfrm>
            <a:off x="9056689" y="4038601"/>
            <a:ext cx="98107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可溶化</a:t>
            </a:r>
          </a:p>
        </p:txBody>
      </p:sp>
      <p:sp>
        <p:nvSpPr>
          <p:cNvPr id="28775" name="テキスト ボックス 122"/>
          <p:cNvSpPr txBox="1">
            <a:spLocks noChangeArrowheads="1"/>
          </p:cNvSpPr>
          <p:nvPr/>
        </p:nvSpPr>
        <p:spPr bwMode="auto">
          <a:xfrm>
            <a:off x="9047164" y="4322764"/>
            <a:ext cx="100012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加水分解</a:t>
            </a:r>
          </a:p>
        </p:txBody>
      </p:sp>
      <p:sp>
        <p:nvSpPr>
          <p:cNvPr id="28776" name="テキスト ボックス 123"/>
          <p:cNvSpPr txBox="1">
            <a:spLocks noChangeArrowheads="1"/>
          </p:cNvSpPr>
          <p:nvPr/>
        </p:nvSpPr>
        <p:spPr bwMode="auto">
          <a:xfrm>
            <a:off x="9032876" y="4606926"/>
            <a:ext cx="100012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酸発酵</a:t>
            </a:r>
          </a:p>
        </p:txBody>
      </p:sp>
      <p:sp>
        <p:nvSpPr>
          <p:cNvPr id="28777" name="テキスト ボックス 124"/>
          <p:cNvSpPr txBox="1">
            <a:spLocks noChangeArrowheads="1"/>
          </p:cNvSpPr>
          <p:nvPr/>
        </p:nvSpPr>
        <p:spPr bwMode="auto">
          <a:xfrm>
            <a:off x="9037639" y="4911726"/>
            <a:ext cx="100012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メタン発酵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7104064" y="3760788"/>
            <a:ext cx="3049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7421563" y="2947989"/>
            <a:ext cx="2424112" cy="46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780" name="テキスト ボックス 121"/>
          <p:cNvSpPr txBox="1">
            <a:spLocks noChangeArrowheads="1"/>
          </p:cNvSpPr>
          <p:nvPr/>
        </p:nvSpPr>
        <p:spPr bwMode="auto">
          <a:xfrm>
            <a:off x="7499351" y="2633664"/>
            <a:ext cx="695325" cy="306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imes New Roman" pitchFamily="18" charset="0"/>
              </a:rPr>
              <a:t>NH3</a:t>
            </a:r>
            <a:endParaRPr lang="ja-JP" altLang="en-US" sz="1400">
              <a:latin typeface="Times New Roman" pitchFamily="18" charset="0"/>
            </a:endParaRPr>
          </a:p>
        </p:txBody>
      </p:sp>
      <p:cxnSp>
        <p:nvCxnSpPr>
          <p:cNvPr id="126" name="直線矢印コネクタ 125"/>
          <p:cNvCxnSpPr/>
          <p:nvPr/>
        </p:nvCxnSpPr>
        <p:spPr>
          <a:xfrm flipV="1">
            <a:off x="8007350" y="2913064"/>
            <a:ext cx="0" cy="623887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/>
          <p:nvPr/>
        </p:nvCxnSpPr>
        <p:spPr>
          <a:xfrm flipV="1">
            <a:off x="8240713" y="1981201"/>
            <a:ext cx="0" cy="733425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83" name="テキスト ボックス 127"/>
          <p:cNvSpPr txBox="1">
            <a:spLocks noChangeArrowheads="1"/>
          </p:cNvSpPr>
          <p:nvPr/>
        </p:nvSpPr>
        <p:spPr bwMode="auto">
          <a:xfrm>
            <a:off x="8277225" y="1882776"/>
            <a:ext cx="97155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imes New Roman" pitchFamily="18" charset="0"/>
              </a:rPr>
              <a:t>消化ガス</a:t>
            </a:r>
          </a:p>
        </p:txBody>
      </p:sp>
      <p:cxnSp>
        <p:nvCxnSpPr>
          <p:cNvPr id="21" name="直線コネクタ 20"/>
          <p:cNvCxnSpPr/>
          <p:nvPr/>
        </p:nvCxnSpPr>
        <p:spPr>
          <a:xfrm>
            <a:off x="8913813" y="3803650"/>
            <a:ext cx="246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>
            <a:off x="8993188" y="3870325"/>
            <a:ext cx="12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二等辺三角形 22"/>
          <p:cNvSpPr/>
          <p:nvPr/>
        </p:nvSpPr>
        <p:spPr>
          <a:xfrm flipV="1">
            <a:off x="8970963" y="3629025"/>
            <a:ext cx="125412" cy="1285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0" name="円/楕円 129"/>
          <p:cNvSpPr/>
          <p:nvPr/>
        </p:nvSpPr>
        <p:spPr>
          <a:xfrm>
            <a:off x="7624763" y="4911725"/>
            <a:ext cx="252412" cy="2349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1" name="円/楕円 130"/>
          <p:cNvSpPr/>
          <p:nvPr/>
        </p:nvSpPr>
        <p:spPr>
          <a:xfrm>
            <a:off x="7373939" y="3884614"/>
            <a:ext cx="250825" cy="2365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" name="円/楕円 132"/>
          <p:cNvSpPr/>
          <p:nvPr/>
        </p:nvSpPr>
        <p:spPr>
          <a:xfrm>
            <a:off x="7499350" y="4497389"/>
            <a:ext cx="247650" cy="219075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4" name="円/楕円 133"/>
          <p:cNvSpPr/>
          <p:nvPr/>
        </p:nvSpPr>
        <p:spPr>
          <a:xfrm>
            <a:off x="7378701" y="5297489"/>
            <a:ext cx="246063" cy="219075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5" name="円/楕円 134"/>
          <p:cNvSpPr/>
          <p:nvPr/>
        </p:nvSpPr>
        <p:spPr>
          <a:xfrm>
            <a:off x="7818439" y="5969000"/>
            <a:ext cx="250825" cy="2349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6" name="円/楕円 135"/>
          <p:cNvSpPr/>
          <p:nvPr/>
        </p:nvSpPr>
        <p:spPr>
          <a:xfrm>
            <a:off x="8029575" y="4992689"/>
            <a:ext cx="247650" cy="219075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7778751" y="5403850"/>
            <a:ext cx="250825" cy="2365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7216776" y="4749800"/>
            <a:ext cx="250825" cy="2349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8604250" y="5003801"/>
            <a:ext cx="247650" cy="219075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9120188" y="6094414"/>
            <a:ext cx="246062" cy="219075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9667876" y="5364164"/>
            <a:ext cx="250825" cy="1857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7912101" y="4675189"/>
            <a:ext cx="250825" cy="2365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8131176" y="5421313"/>
            <a:ext cx="250825" cy="2349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7112001" y="4260850"/>
            <a:ext cx="250825" cy="2365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7958138" y="4003675"/>
            <a:ext cx="252412" cy="2349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8658226" y="4643438"/>
            <a:ext cx="250825" cy="2349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9812338" y="3825875"/>
            <a:ext cx="252412" cy="1857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887538" y="514129"/>
            <a:ext cx="7458075" cy="662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8381" y="805325"/>
            <a:ext cx="9396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蒸気エジェクターは、消化汚泥の可溶化と加水分解を促進するため、消化率を</a:t>
            </a:r>
            <a:r>
              <a:rPr lang="en-US" altLang="ja-JP" sz="1600" dirty="0">
                <a:solidFill>
                  <a:srgbClr val="FF0000"/>
                </a:solidFill>
              </a:rPr>
              <a:t>30</a:t>
            </a:r>
            <a:r>
              <a:rPr lang="ja-JP" altLang="en-US" sz="1600" dirty="0">
                <a:solidFill>
                  <a:srgbClr val="FF0000"/>
                </a:solidFill>
              </a:rPr>
              <a:t>～</a:t>
            </a:r>
            <a:r>
              <a:rPr lang="en-US" altLang="ja-JP" sz="1600" dirty="0">
                <a:solidFill>
                  <a:srgbClr val="FF0000"/>
                </a:solidFill>
              </a:rPr>
              <a:t>40</a:t>
            </a:r>
            <a:r>
              <a:rPr lang="ja-JP" altLang="en-US" sz="1600" dirty="0">
                <a:solidFill>
                  <a:srgbClr val="FF0000"/>
                </a:solidFill>
              </a:rPr>
              <a:t>％向上できる。</a:t>
            </a: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C8B4CAD5-B1E1-420A-8FB7-06E7B3F72388}"/>
              </a:ext>
            </a:extLst>
          </p:cNvPr>
          <p:cNvSpPr txBox="1"/>
          <p:nvPr/>
        </p:nvSpPr>
        <p:spPr>
          <a:xfrm>
            <a:off x="1367071" y="194971"/>
            <a:ext cx="9915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u="sng" dirty="0"/>
              <a:t>4.1</a:t>
            </a:r>
            <a:r>
              <a:rPr lang="ja-JP" altLang="en-US" sz="1800" u="sng" dirty="0"/>
              <a:t>　メタン発酵促進特許技術（日本：</a:t>
            </a:r>
            <a:r>
              <a:rPr lang="en-US" altLang="ja-JP" sz="1800" u="sng" dirty="0"/>
              <a:t>5347133</a:t>
            </a:r>
            <a:r>
              <a:rPr lang="ja-JP" altLang="en-US" sz="1800" u="sng" dirty="0"/>
              <a:t>、中国：</a:t>
            </a:r>
            <a:r>
              <a:rPr lang="en-US" altLang="ja-JP" sz="1800" u="sng" dirty="0"/>
              <a:t>ZL201180009193.1</a:t>
            </a:r>
            <a:r>
              <a:rPr lang="ja-JP" altLang="en-US" sz="1800" u="sng" dirty="0"/>
              <a:t>）の原理</a:t>
            </a:r>
            <a:endParaRPr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56419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268D35-4F1C-44CC-A2F8-5BCCEC4103BE}"/>
              </a:ext>
            </a:extLst>
          </p:cNvPr>
          <p:cNvSpPr txBox="1"/>
          <p:nvPr/>
        </p:nvSpPr>
        <p:spPr>
          <a:xfrm>
            <a:off x="807867" y="249444"/>
            <a:ext cx="10839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u="sng" dirty="0">
                <a:latin typeface="HG丸ｺﾞｼｯｸM-PRO" pitchFamily="50" charset="-128"/>
                <a:ea typeface="HG丸ｺﾞｼｯｸM-PRO" pitchFamily="50" charset="-128"/>
              </a:rPr>
              <a:t>5.1</a:t>
            </a:r>
            <a:r>
              <a:rPr lang="ja-JP" altLang="en-US" sz="1800" u="sng" dirty="0">
                <a:latin typeface="HG丸ｺﾞｼｯｸM-PRO" pitchFamily="50" charset="-128"/>
                <a:ea typeface="HG丸ｺﾞｼｯｸM-PRO" pitchFamily="50" charset="-128"/>
              </a:rPr>
              <a:t>　活性炭化物製造</a:t>
            </a:r>
            <a:r>
              <a:rPr lang="zh-TW" altLang="en-US" sz="1800" u="sng" dirty="0">
                <a:latin typeface="HG丸ｺﾞｼｯｸM-PRO" pitchFamily="50" charset="-128"/>
                <a:ea typeface="HG丸ｺﾞｼｯｸM-PRO" pitchFamily="50" charset="-128"/>
              </a:rPr>
              <a:t>特許技術（日本：</a:t>
            </a:r>
            <a:r>
              <a:rPr lang="en-US" altLang="zh-TW" sz="1800" u="sng" dirty="0">
                <a:latin typeface="HG丸ｺﾞｼｯｸM-PRO" pitchFamily="50" charset="-128"/>
                <a:ea typeface="HG丸ｺﾞｼｯｸM-PRO" pitchFamily="50" charset="-128"/>
              </a:rPr>
              <a:t>5311528</a:t>
            </a:r>
            <a:r>
              <a:rPr lang="zh-TW" altLang="en-US" sz="1800" u="sng" dirty="0">
                <a:latin typeface="HG丸ｺﾞｼｯｸM-PRO" pitchFamily="50" charset="-128"/>
                <a:ea typeface="HG丸ｺﾞｼｯｸM-PRO" pitchFamily="50" charset="-128"/>
              </a:rPr>
              <a:t>、中国：</a:t>
            </a:r>
            <a:r>
              <a:rPr lang="en-US" altLang="zh-TW" sz="1800" u="sng" dirty="0">
                <a:latin typeface="HG丸ｺﾞｼｯｸM-PRO" pitchFamily="50" charset="-128"/>
                <a:ea typeface="HG丸ｺﾞｼｯｸM-PRO" pitchFamily="50" charset="-128"/>
              </a:rPr>
              <a:t>ZL201180070349.1</a:t>
            </a:r>
            <a:r>
              <a:rPr lang="zh-TW" altLang="en-US" sz="1800" u="sng" dirty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ja-JP" altLang="en-US" sz="1800" u="sng" dirty="0">
                <a:latin typeface="HG丸ｺﾞｼｯｸM-PRO" pitchFamily="50" charset="-128"/>
                <a:ea typeface="HG丸ｺﾞｼｯｸM-PRO" pitchFamily="50" charset="-128"/>
              </a:rPr>
              <a:t>の原理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1DF088-90F9-4FD0-8EF0-CCB825139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7" y="519013"/>
            <a:ext cx="10946168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3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7414</TotalTime>
  <Words>506</Words>
  <Application>Microsoft Office PowerPoint</Application>
  <PresentationFormat>ワイド画面</PresentationFormat>
  <Paragraphs>98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HG丸ｺﾞｼｯｸM-PRO</vt:lpstr>
      <vt:lpstr>游ゴシック</vt:lpstr>
      <vt:lpstr>游ゴシック Light</vt:lpstr>
      <vt:lpstr>游明朝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masakazu</dc:creator>
  <cp:lastModifiedBy>masakazu</cp:lastModifiedBy>
  <cp:revision>53</cp:revision>
  <cp:lastPrinted>2020-11-30T00:22:22Z</cp:lastPrinted>
  <dcterms:created xsi:type="dcterms:W3CDTF">2020-09-30T01:41:12Z</dcterms:created>
  <dcterms:modified xsi:type="dcterms:W3CDTF">2020-11-30T01:58:28Z</dcterms:modified>
</cp:coreProperties>
</file>